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72" r:id="rId5"/>
    <p:sldId id="361" r:id="rId6"/>
    <p:sldId id="378" r:id="rId7"/>
    <p:sldId id="385" r:id="rId8"/>
    <p:sldId id="2054" r:id="rId9"/>
    <p:sldId id="359" r:id="rId10"/>
    <p:sldId id="355" r:id="rId11"/>
    <p:sldId id="358" r:id="rId12"/>
    <p:sldId id="2061" r:id="rId13"/>
    <p:sldId id="2067" r:id="rId14"/>
    <p:sldId id="2053" r:id="rId15"/>
    <p:sldId id="724" r:id="rId16"/>
    <p:sldId id="2065" r:id="rId17"/>
    <p:sldId id="2066" r:id="rId18"/>
    <p:sldId id="2057" r:id="rId19"/>
    <p:sldId id="2056" r:id="rId20"/>
    <p:sldId id="2058" r:id="rId21"/>
    <p:sldId id="2055" r:id="rId22"/>
    <p:sldId id="2062" r:id="rId23"/>
    <p:sldId id="473" r:id="rId24"/>
    <p:sldId id="2064" r:id="rId25"/>
  </p:sldIdLst>
  <p:sldSz cx="12192000" cy="6858000"/>
  <p:notesSz cx="6858000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ûger Heidi (MMM)" initials="KH(" lastIdx="1" clrIdx="0">
    <p:extLst>
      <p:ext uri="{19B8F6BF-5375-455C-9EA6-DF929625EA0E}">
        <p15:presenceInfo xmlns:p15="http://schemas.microsoft.com/office/powerpoint/2012/main" userId="S-1-5-21-3521595049-301303566-333748410-77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2F5B"/>
    <a:srgbClr val="88BD23"/>
    <a:srgbClr val="0075BE"/>
    <a:srgbClr val="EDEDED"/>
    <a:srgbClr val="0062A7"/>
    <a:srgbClr val="D3D800"/>
    <a:srgbClr val="008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544"/>
  </p:normalViewPr>
  <p:slideViewPr>
    <p:cSldViewPr snapToGrid="0" snapToObjects="1" showGuides="1">
      <p:cViewPr varScale="1">
        <p:scale>
          <a:sx n="70" d="100"/>
          <a:sy n="70" d="100"/>
        </p:scale>
        <p:origin x="72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7"/>
          </a:xfrm>
          <a:prstGeom prst="rect">
            <a:avLst/>
          </a:prstGeom>
        </p:spPr>
        <p:txBody>
          <a:bodyPr vert="horz" lIns="91683" tIns="45842" rIns="91683" bIns="45842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8057"/>
          </a:xfrm>
          <a:prstGeom prst="rect">
            <a:avLst/>
          </a:prstGeom>
        </p:spPr>
        <p:txBody>
          <a:bodyPr vert="horz" lIns="91683" tIns="45842" rIns="91683" bIns="45842" rtlCol="0"/>
          <a:lstStyle>
            <a:lvl1pPr algn="r">
              <a:defRPr sz="1200"/>
            </a:lvl1pPr>
          </a:lstStyle>
          <a:p>
            <a:fld id="{3FB0D7D2-46C8-4C7F-B185-75A655603E29}" type="datetimeFigureOut">
              <a:rPr lang="fi-FI" smtClean="0"/>
              <a:t>13.5.2025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4"/>
          </a:xfrm>
          <a:prstGeom prst="rect">
            <a:avLst/>
          </a:prstGeom>
        </p:spPr>
        <p:txBody>
          <a:bodyPr vert="horz" lIns="91683" tIns="45842" rIns="91683" bIns="45842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4" y="9428584"/>
            <a:ext cx="2971800" cy="498054"/>
          </a:xfrm>
          <a:prstGeom prst="rect">
            <a:avLst/>
          </a:prstGeom>
        </p:spPr>
        <p:txBody>
          <a:bodyPr vert="horz" lIns="91683" tIns="45842" rIns="91683" bIns="45842" rtlCol="0" anchor="b"/>
          <a:lstStyle>
            <a:lvl1pPr algn="r">
              <a:defRPr sz="1200"/>
            </a:lvl1pPr>
          </a:lstStyle>
          <a:p>
            <a:fld id="{FC4E09D2-994E-4550-A6CF-4820903768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291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7"/>
          </a:xfrm>
          <a:prstGeom prst="rect">
            <a:avLst/>
          </a:prstGeom>
        </p:spPr>
        <p:txBody>
          <a:bodyPr vert="horz" lIns="91683" tIns="45842" rIns="91683" bIns="45842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8057"/>
          </a:xfrm>
          <a:prstGeom prst="rect">
            <a:avLst/>
          </a:prstGeom>
        </p:spPr>
        <p:txBody>
          <a:bodyPr vert="horz" lIns="91683" tIns="45842" rIns="91683" bIns="45842" rtlCol="0"/>
          <a:lstStyle>
            <a:lvl1pPr algn="r">
              <a:defRPr sz="1200"/>
            </a:lvl1pPr>
          </a:lstStyle>
          <a:p>
            <a:fld id="{0F996015-B525-3D41-9F8F-EE572C254ABE}" type="datetimeFigureOut">
              <a:rPr lang="fi-FI" smtClean="0"/>
              <a:t>13.5.2025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3" tIns="45842" rIns="91683" bIns="45842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683" tIns="45842" rIns="91683" bIns="4584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4"/>
          </a:xfrm>
          <a:prstGeom prst="rect">
            <a:avLst/>
          </a:prstGeom>
        </p:spPr>
        <p:txBody>
          <a:bodyPr vert="horz" lIns="91683" tIns="45842" rIns="91683" bIns="45842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28584"/>
            <a:ext cx="2971800" cy="498054"/>
          </a:xfrm>
          <a:prstGeom prst="rect">
            <a:avLst/>
          </a:prstGeom>
        </p:spPr>
        <p:txBody>
          <a:bodyPr vert="horz" lIns="91683" tIns="45842" rIns="91683" bIns="45842" rtlCol="0" anchor="b"/>
          <a:lstStyle>
            <a:lvl1pPr algn="r">
              <a:defRPr sz="1200"/>
            </a:lvl1pPr>
          </a:lstStyle>
          <a:p>
            <a:fld id="{22925DA3-6718-1B49-8FF5-258DDF863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828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7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25DA3-6718-1B49-8FF5-258DDF863F2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2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3FCCF4-B0BF-7F41-AA16-70D1B9BDC251}"/>
              </a:ext>
            </a:extLst>
          </p:cNvPr>
          <p:cNvSpPr/>
          <p:nvPr userDrawn="1"/>
        </p:nvSpPr>
        <p:spPr>
          <a:xfrm>
            <a:off x="0" y="2301586"/>
            <a:ext cx="12192000" cy="22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Arial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08989-5134-2543-8713-B6503AAE5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6690" y="2310176"/>
            <a:ext cx="6558621" cy="22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B0D1A-2E1E-3341-94DE-05958A953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eskell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9AD7897-9039-5143-AEA3-1A666D20F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FC237-E277-3944-816A-F5CA6824E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74C38D-677A-4046-9BDE-BCDD5D8EE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5279E-F00B-264A-8615-7B9D82C84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9A75D3-8517-1146-9720-72AE57AA2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07" y="1513230"/>
            <a:ext cx="8815587" cy="3831541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A62EE-AB04-4D4A-8F22-822079516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au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21"/>
            <a:ext cx="12190149" cy="68569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62FFB7-6852-8144-B7F8-41D37F4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830" y="581486"/>
            <a:ext cx="8815587" cy="2852737"/>
          </a:xfrm>
          <a:effectLst>
            <a:outerShdw blurRad="254000" dist="63500" dir="2700000" algn="tl" rotWithShape="0">
              <a:srgbClr val="002F5B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>
              <a:defRPr sz="54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AAD480-0252-7E4C-BDF3-503894F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0" y="3601321"/>
            <a:ext cx="8815587" cy="2259479"/>
          </a:xfrm>
          <a:effectLst>
            <a:glow rad="546100">
              <a:schemeClr val="tx1">
                <a:alpha val="84000"/>
              </a:schemeClr>
            </a:glow>
            <a:outerShdw blurRad="203200" dist="38100" dir="2700000" algn="tl" rotWithShape="0">
              <a:srgbClr val="002F5B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C32783-DE99-FA4C-B922-99727FB05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686444-D045-9946-9B7B-937DC59CC7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au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" y="521"/>
            <a:ext cx="12190151" cy="68569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62FFB7-6852-8144-B7F8-41D37F4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830" y="581486"/>
            <a:ext cx="8815587" cy="2852737"/>
          </a:xfrm>
          <a:effectLst>
            <a:outerShdw blurRad="254000" dist="63500" dir="2700000" algn="tl" rotWithShape="0">
              <a:srgbClr val="002F5B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>
              <a:defRPr sz="54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AAD480-0252-7E4C-BDF3-503894F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0" y="3601321"/>
            <a:ext cx="8815587" cy="2259479"/>
          </a:xfrm>
          <a:effectLst>
            <a:glow rad="546100">
              <a:schemeClr val="tx1">
                <a:alpha val="84000"/>
              </a:schemeClr>
            </a:glow>
            <a:outerShdw blurRad="203200" dist="38100" dir="2700000" algn="tl" rotWithShape="0">
              <a:srgbClr val="002F5B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ACB155-97B6-4D40-A173-F4CEBB13F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A01A5-F831-D447-977B-532784563A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au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" y="521"/>
            <a:ext cx="12190147" cy="68569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62FFB7-6852-8144-B7F8-41D37F4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830" y="581486"/>
            <a:ext cx="8815587" cy="2852737"/>
          </a:xfrm>
          <a:effectLst>
            <a:outerShdw blurRad="254000" dist="63500" dir="2700000" algn="tl" rotWithShape="0">
              <a:srgbClr val="002F5B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>
              <a:defRPr sz="54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AAD480-0252-7E4C-BDF3-503894F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0" y="3601321"/>
            <a:ext cx="8815587" cy="2259479"/>
          </a:xfrm>
          <a:effectLst>
            <a:glow rad="546100">
              <a:schemeClr val="tx1">
                <a:alpha val="84000"/>
              </a:schemeClr>
            </a:glow>
            <a:outerShdw blurRad="203200" dist="38100" dir="2700000" algn="tl" rotWithShape="0">
              <a:srgbClr val="002F5B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86D6D5-076B-554C-A7E9-6E8CFCBC7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98F007-7F05-074A-A87A-BB6B4B9635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aus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" y="521"/>
            <a:ext cx="12190147" cy="68569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62FFB7-6852-8144-B7F8-41D37F4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830" y="581486"/>
            <a:ext cx="8815587" cy="2852737"/>
          </a:xfrm>
          <a:effectLst>
            <a:outerShdw blurRad="254000" dist="63500" dir="2700000" algn="tl" rotWithShape="0">
              <a:srgbClr val="002F5B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>
              <a:defRPr sz="54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AAD480-0252-7E4C-BDF3-503894F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0" y="3601321"/>
            <a:ext cx="8815587" cy="2259479"/>
          </a:xfrm>
          <a:effectLst>
            <a:glow rad="546100">
              <a:schemeClr val="tx1">
                <a:alpha val="84000"/>
              </a:schemeClr>
            </a:glow>
            <a:outerShdw blurRad="203200" dist="38100" dir="2700000" algn="tl" rotWithShape="0">
              <a:srgbClr val="002F5B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42C67-4772-BF48-9470-7A54CCFF0C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tau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520"/>
            <a:ext cx="12190149" cy="685695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271C7E-0467-A646-A951-5CBAB625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4CAA4B-32D8-D34C-BF8D-3008CF3DB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B1783-673E-EE4E-9C03-FED0C10E47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tau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21"/>
            <a:ext cx="12190149" cy="68569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271C7E-0467-A646-A951-5CBAB625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9E603-6AE2-8A46-A0C0-A4A8C7D6C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tau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521"/>
            <a:ext cx="12190147" cy="68569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271C7E-0467-A646-A951-5CBAB625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0C9B6-59D7-2947-83CD-C45FC9445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ntaation al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2B05-239D-0643-93B5-2899FBB1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01" y="2002632"/>
            <a:ext cx="9347399" cy="285273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80"/>
              </a:spcBef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58AD-DC95-2F44-89C2-1218375A0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302" y="4855369"/>
            <a:ext cx="9347398" cy="225947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4969C-9A25-EC48-80BE-F3B2F7A40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taus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521"/>
            <a:ext cx="12190147" cy="68569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271C7E-0467-A646-A951-5CBAB625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CFF05-697B-4D4E-90D3-134BFEB75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tau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21"/>
            <a:ext cx="12190149" cy="68569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DD9567F-1B21-044D-A586-CDAFD90C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07" y="1513230"/>
            <a:ext cx="8815587" cy="3831541"/>
          </a:xfrm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BFE1E-DA1A-EA45-9F0B-99719C944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tau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21"/>
            <a:ext cx="12190149" cy="68569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E0C45B-7465-E240-B6D3-6FFDDDF1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07" y="1513230"/>
            <a:ext cx="8815587" cy="3831541"/>
          </a:xfrm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18231-43E1-114C-90D5-EFF3D24834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tau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0"/>
            <a:ext cx="12190147" cy="68569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A8E0CD-2BD5-6F43-A223-7E1C62783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07" y="1513230"/>
            <a:ext cx="8815587" cy="3831541"/>
          </a:xfrm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7A5C1-91E2-634A-BA66-7D370AD8D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vataus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081929-8B7D-404F-95F6-439269C93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521"/>
            <a:ext cx="12190147" cy="68569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2CAA-8732-8649-88BA-B8FBC70C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BEE9BF-9E5B-2244-9576-B0D5ED640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07" y="1513230"/>
            <a:ext cx="8815587" cy="3831541"/>
          </a:xfrm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00E3EC-C666-C346-BBC5-7FEE0CEF52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775857-B8F4-EC41-ACF0-886597A76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48105-46DB-0948-9024-F289F32E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588" y="371122"/>
            <a:ext cx="3932237" cy="168627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DD328B-D856-724C-90BA-A53884462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3169" y="554400"/>
            <a:ext cx="4689662" cy="57492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B9B3364-7B62-EA45-B7E4-9301B5C459F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808588" y="2152062"/>
            <a:ext cx="4644826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2B5342-55B9-2B41-8822-560BCCE90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1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no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775857-B8F4-EC41-ACF0-886597A76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DD328B-D856-724C-90BA-A53884462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3169" y="554400"/>
            <a:ext cx="4689662" cy="574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295E90-4052-914E-B939-EB14C2D3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588" y="371122"/>
            <a:ext cx="3932237" cy="168627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49A6705-119A-264D-B71A-B8988BE1901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808588" y="2152062"/>
            <a:ext cx="4644826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F0EFA1-5269-9F46-BF6F-C4579DC40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n txt o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279B4-7217-244B-8ECA-D772EB4A4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419" y="0"/>
            <a:ext cx="6105419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ACDDF0-3262-234C-A075-BC0D935C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588" y="371122"/>
            <a:ext cx="3932237" cy="168627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F8A2CDA-1C3A-0C41-B281-08EC34E0138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808588" y="2152062"/>
            <a:ext cx="4644826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4ABC2-B1E5-5646-A58B-E94FD5EAC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n txt o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279B4-7217-244B-8ECA-D772EB4A4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419" y="0"/>
            <a:ext cx="3060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48105-46DB-0948-9024-F289F32E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319" y="371122"/>
            <a:ext cx="6953506" cy="168627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F8FAB2A-4222-654B-AB95-220C6BE37FD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87319" y="2152062"/>
            <a:ext cx="7666095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C9908C-B801-1B46-85EF-C1B0FF17A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B4EFF-307A-E147-83A4-ABF4A2428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9945"/>
          <a:stretch/>
        </p:blipFill>
        <p:spPr>
          <a:xfrm>
            <a:off x="0" y="0"/>
            <a:ext cx="12192000" cy="34327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1C722D1-FA31-4940-8BD1-421C15AEEA0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601206" y="4820860"/>
            <a:ext cx="2340000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B0F86B-AB84-7A41-A60D-CD6718BD8ED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242598" y="4820860"/>
            <a:ext cx="2339999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5143527-32D0-9F4A-8E24-AA1998FDB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18FCC45-C6DD-7B40-A552-A0C509D23CE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601206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58EE4CF-E4D6-C649-9228-1D6F3155131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42597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F6D75E-5D47-5745-8506-553C8871D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bul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8EE9-F05E-6B42-BD66-E8997A6B5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DB2E-9A5E-AA42-AB8C-DF85F03C0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8E9409-3262-8A43-9AC6-41184C1C1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13E1E-2DDE-984A-A663-256070ED0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9FB142-2739-5840-AE3B-707D732B4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9945"/>
          <a:stretch/>
        </p:blipFill>
        <p:spPr>
          <a:xfrm>
            <a:off x="0" y="0"/>
            <a:ext cx="12192000" cy="34327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0C948641-6324-2C4E-8E41-5C6685E8DB1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2284609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D000EAE-B6E3-7949-B464-A3F5C7CE6B45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7576698" y="4820860"/>
            <a:ext cx="2340000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21D0D75-80AD-504C-B128-B1C2C9BF9A75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926000" y="4820860"/>
            <a:ext cx="2340000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5BDD379-F172-C141-BBAA-6F24F4137AE2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2284609" y="4820860"/>
            <a:ext cx="2339999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CA66CA6-59A9-7149-B7B6-122A85A8E6E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926000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70FDC78-CD04-C248-936D-4E535C556FA1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576698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DB94EF-40A9-134C-A16A-9F12A7B3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24817B-E0C7-4047-97EA-8D4DF9DE3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AB2900E-C3A0-A34C-B548-6B0DD892D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9945"/>
          <a:stretch/>
        </p:blipFill>
        <p:spPr>
          <a:xfrm>
            <a:off x="0" y="0"/>
            <a:ext cx="12192000" cy="34327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D623471-4980-9641-B3B4-4B85FB9A32FC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72935" y="4820860"/>
            <a:ext cx="2339999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D3FB280-2B1E-194E-B740-5E2F1300A424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3614326" y="4820860"/>
            <a:ext cx="2339999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6745DA5-3D02-834C-9004-6EA74085AD4E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6255716" y="4820860"/>
            <a:ext cx="2340000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7511C7F-3548-AF44-87F8-EE78B514AC03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8897107" y="4820860"/>
            <a:ext cx="2340000" cy="10881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3AA93D3-A9A9-4145-B0C2-4CDEBDC6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D247B6A-6DD6-8E4F-89F7-D036D882B9F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72934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D3AEF14-403E-0D49-9752-CCB3AC97D085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3614325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767C64C-BE03-3C49-8F5E-F21FA49C2B71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6255716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505BD62-B4F5-0046-B316-96AE1E1D8667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8897107" y="2262748"/>
            <a:ext cx="2340000" cy="2340000"/>
          </a:xfr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  <p:txBody>
          <a:bodyPr/>
          <a:lstStyle/>
          <a:p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415E2C-35FB-A64E-B1FA-D2F5ACD16F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15B11-9F60-48DA-93EF-10625DD94636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0AB02-07CF-499C-BAE8-9CC5D64A3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2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lletit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FFF-98B7-0647-BB1C-EE8CA23E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C24F-74C8-D846-9FB3-6CAF2AA9D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2042A-92A6-2240-8510-115D1F67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DB301-D288-1043-B374-5C34D6A69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t 2 palstaa, otsikkolaatik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9087-53CC-FF44-9A30-AE9D41C2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727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6C178-61AC-C148-AA6D-032ACA632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6630"/>
            <a:ext cx="5157787" cy="823912"/>
          </a:xfrm>
          <a:solidFill>
            <a:srgbClr val="002F5B"/>
          </a:solidFill>
        </p:spPr>
        <p:txBody>
          <a:bodyPr lIns="216000" tIns="216000" rIns="216000" bIns="216000"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C0E9A-28E5-7540-BB0A-C59784826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23474"/>
            <a:ext cx="5157787" cy="36328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6E82A-08A3-4944-A393-1DFF5854B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23474"/>
            <a:ext cx="5183188" cy="36328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78228E-A85B-BB43-AEB1-3325048C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5523ED-6704-5347-BE67-573A7B1ED7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72200" y="1796630"/>
            <a:ext cx="5157787" cy="823912"/>
          </a:xfrm>
          <a:solidFill>
            <a:srgbClr val="002F5B"/>
          </a:solidFill>
        </p:spPr>
        <p:txBody>
          <a:bodyPr lIns="216000" tIns="216000" rIns="216000" bIns="216000"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4F07E-BA3F-8B43-99ED-0FC5716BF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a 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FFF-98B7-0647-BB1C-EE8CA23E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DC4F6-9C10-614A-B01A-1E09993B8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+ teksti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2B05-239D-0643-93B5-2899FBB1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830" y="181370"/>
            <a:ext cx="9080569" cy="2852737"/>
          </a:xfrm>
          <a:effectLst/>
        </p:spPr>
        <p:txBody>
          <a:bodyPr anchor="b">
            <a:normAutofit/>
          </a:bodyPr>
          <a:lstStyle>
            <a:lvl1pPr>
              <a:defRPr sz="5400" spc="-50" baseline="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58AD-DC95-2F44-89C2-1218375A0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0" y="3227248"/>
            <a:ext cx="9080569" cy="2259479"/>
          </a:xfrm>
          <a:effectLst>
            <a:glow rad="546100">
              <a:schemeClr val="tx1">
                <a:alpha val="84000"/>
              </a:schemeClr>
            </a:glow>
          </a:effectLst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FF480C-8508-5A4D-9436-22E96D7B7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DB580-2DC2-F94A-BCD6-F3565825CD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eske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271C7E-0467-A646-A951-5CBAB625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  <a:effectLst/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0">
                <a:solidFill>
                  <a:srgbClr val="002F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39EA95-DE4A-424E-AE6D-CD9E6CD3B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5CB7F-1FA4-C247-BE80-138D31043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DD9567F-1B21-044D-A586-CDAFD90C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07" y="1513230"/>
            <a:ext cx="8815587" cy="3831541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8800" b="1" spc="-150">
                <a:solidFill>
                  <a:srgbClr val="002F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832437-0311-0545-BFCF-088015338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A0A68-317E-4145-8E0E-2608C3437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67B95-9AC7-A043-B8FD-E3021C1E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84559-CC17-CE46-9193-51A9D8A0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4E01-4403-BB4F-9726-41BA18A9D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499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1" r:id="rId2"/>
    <p:sldLayoutId id="2147483650" r:id="rId3"/>
    <p:sldLayoutId id="2147483652" r:id="rId4"/>
    <p:sldLayoutId id="2147483653" r:id="rId5"/>
    <p:sldLayoutId id="2147483673" r:id="rId6"/>
    <p:sldLayoutId id="2147483667" r:id="rId7"/>
    <p:sldLayoutId id="2147483668" r:id="rId8"/>
    <p:sldLayoutId id="2147483669" r:id="rId9"/>
    <p:sldLayoutId id="2147483684" r:id="rId10"/>
    <p:sldLayoutId id="2147483655" r:id="rId11"/>
    <p:sldLayoutId id="2147483661" r:id="rId12"/>
    <p:sldLayoutId id="2147483674" r:id="rId13"/>
    <p:sldLayoutId id="2147483664" r:id="rId14"/>
    <p:sldLayoutId id="2147483676" r:id="rId15"/>
    <p:sldLayoutId id="2147483677" r:id="rId16"/>
    <p:sldLayoutId id="2147483665" r:id="rId17"/>
    <p:sldLayoutId id="2147483678" r:id="rId18"/>
    <p:sldLayoutId id="2147483679" r:id="rId19"/>
    <p:sldLayoutId id="2147483680" r:id="rId20"/>
    <p:sldLayoutId id="2147483666" r:id="rId21"/>
    <p:sldLayoutId id="2147483681" r:id="rId22"/>
    <p:sldLayoutId id="2147483682" r:id="rId23"/>
    <p:sldLayoutId id="2147483683" r:id="rId24"/>
    <p:sldLayoutId id="2147483659" r:id="rId25"/>
    <p:sldLayoutId id="2147483660" r:id="rId26"/>
    <p:sldLayoutId id="2147483662" r:id="rId27"/>
    <p:sldLayoutId id="2147483663" r:id="rId28"/>
    <p:sldLayoutId id="2147483686" r:id="rId29"/>
    <p:sldLayoutId id="2147483685" r:id="rId30"/>
    <p:sldLayoutId id="2147483689" r:id="rId31"/>
    <p:sldLayoutId id="2147483690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002F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metsakeskus.fi/fi/metsan-kaytto-ja-omistus/alueelliset-metsaohjelmat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link.webropolsurveys.com/Participation/Public/2a986f67-1706-4d02-9950-d59cc0b7615b?displayId=Fin3292012&amp;surveyLocale=fi" TargetMode="External"/><Relationship Id="rId2" Type="http://schemas.openxmlformats.org/officeDocument/2006/relationships/hyperlink" Target="https://www.metsakeskus.fi/fi/ajankohtaista/miten-alueesi-metsia-tulisi-hyodyntaa-lahitulevaisuudessa-nyt-on-aika-vaikuttaa" TargetMode="Externa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link.webropolsurveys.com/Participation/Public/9077d2c0-01a5-484f-aa1a-f08be6f08f0f?displayId=Fin3299214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metsakeskus.fi/fi/ajankohtaista/ehdota-maakunnastasi-pro-metsa-palkinnonsaajaa-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metsonpolku.fi/etusivu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rn.fi/URN:ISBN:978-952-383-899-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mm.fi/sotka" TargetMode="External"/><Relationship Id="rId7" Type="http://schemas.openxmlformats.org/officeDocument/2006/relationships/hyperlink" Target="https://mmm.fi/sotka/vieraspedot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mmm.fi/sotka/riekko" TargetMode="External"/><Relationship Id="rId5" Type="http://schemas.openxmlformats.org/officeDocument/2006/relationships/hyperlink" Target="https://mmm.fi/sotka/levahdysalueet" TargetMode="External"/><Relationship Id="rId4" Type="http://schemas.openxmlformats.org/officeDocument/2006/relationships/hyperlink" Target="https://mmm.fi/sotka/kosteiko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mmm.fi/etusivu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mm.fi/ennallistamisasetus" TargetMode="External"/><Relationship Id="rId2" Type="http://schemas.openxmlformats.org/officeDocument/2006/relationships/hyperlink" Target="https://valtioneuvosto.fi/hanke?tunnus=YM055:00/202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hyperlink" Target="https://biodiversity.europa.eu/europes-biodiversity/nature-restoration/reference-portal-for-nature-restoration-regulation" TargetMode="External"/><Relationship Id="rId4" Type="http://schemas.openxmlformats.org/officeDocument/2006/relationships/hyperlink" Target="https://ym.fi/ennallistamisaset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1</a:t>
            </a:fld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8"/>
          </p:nvPr>
        </p:nvSpPr>
        <p:spPr>
          <a:xfrm>
            <a:off x="1615661" y="6079701"/>
            <a:ext cx="7289800" cy="780464"/>
          </a:xfrm>
        </p:spPr>
        <p:txBody>
          <a:bodyPr>
            <a:normAutofit fontScale="25000" lnSpcReduction="20000"/>
          </a:bodyPr>
          <a:lstStyle/>
          <a:p>
            <a:r>
              <a:rPr lang="fi-FI" altLang="fi-FI" sz="8800" dirty="0"/>
              <a:t>Luontokunnat -verkoston seminaari 14.5.2025</a:t>
            </a:r>
            <a:br>
              <a:rPr lang="fi-FI" altLang="fi-FI" sz="8800" dirty="0"/>
            </a:br>
            <a:r>
              <a:rPr lang="fi-FI" altLang="fi-FI" sz="7200" dirty="0"/>
              <a:t>Maa- ja metsätalousministeriö, </a:t>
            </a:r>
            <a:r>
              <a:rPr lang="en-US" altLang="fi-FI" sz="7200" dirty="0"/>
              <a:t>Johanna Niemivuo-Lahti</a:t>
            </a:r>
            <a:endParaRPr lang="fi-FI" sz="7200" dirty="0"/>
          </a:p>
          <a:p>
            <a:endParaRPr lang="fi-FI" dirty="0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157019" y="461818"/>
            <a:ext cx="11665526" cy="2178512"/>
          </a:xfrm>
        </p:spPr>
        <p:txBody>
          <a:bodyPr>
            <a:noAutofit/>
          </a:bodyPr>
          <a:lstStyle/>
          <a:p>
            <a:pPr algn="ctr"/>
            <a:r>
              <a:rPr lang="fi-FI" sz="4800" dirty="0"/>
              <a:t>Maa- ja metsätalousministeriön kuulumiset</a:t>
            </a:r>
            <a:br>
              <a:rPr lang="fi-FI" sz="4800" dirty="0"/>
            </a:br>
            <a:r>
              <a:rPr lang="fi-FI" sz="3200" dirty="0"/>
              <a:t>Mistä puhumme, kun puhumme kuntien luontotyöstä?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359" y="4693234"/>
            <a:ext cx="2181441" cy="120577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127" y="2932739"/>
            <a:ext cx="2181441" cy="172054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0331688-9653-1DD9-E1F4-1B51EFAB04A9}"/>
              </a:ext>
            </a:extLst>
          </p:cNvPr>
          <p:cNvSpPr txBox="1"/>
          <p:nvPr/>
        </p:nvSpPr>
        <p:spPr>
          <a:xfrm>
            <a:off x="8905461" y="6158760"/>
            <a:ext cx="3210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Kuvat: MMM:n internet-sivusto, Vieraslajit.fi: Jouni Tulonen,</a:t>
            </a:r>
            <a:r>
              <a:rPr lang="fi-FI" sz="1100" b="0" i="0" dirty="0">
                <a:effectLst/>
                <a:latin typeface="Libre Franklin" pitchFamily="2" charset="0"/>
              </a:rPr>
              <a:t> Michael </a:t>
            </a:r>
            <a:r>
              <a:rPr lang="fi-FI" sz="1100" b="0" i="0" dirty="0" err="1">
                <a:effectLst/>
                <a:latin typeface="Libre Franklin" pitchFamily="2" charset="0"/>
              </a:rPr>
              <a:t>Gäbler</a:t>
            </a:r>
            <a:r>
              <a:rPr lang="fi-FI" sz="1100" b="0" i="0" dirty="0">
                <a:effectLst/>
                <a:latin typeface="Libre Franklin" pitchFamily="2" charset="0"/>
              </a:rPr>
              <a:t>,</a:t>
            </a:r>
            <a:r>
              <a:rPr lang="fi-FI" sz="1100" b="0" i="0" u="sng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CC BY-SA 3.0</a:t>
            </a:r>
            <a:r>
              <a:rPr lang="fi-FI" sz="1100" b="0" i="0" dirty="0">
                <a:effectLst/>
                <a:latin typeface="Libre Franklin" pitchFamily="2" charset="0"/>
              </a:rPr>
              <a:t> </a:t>
            </a:r>
            <a:r>
              <a:rPr lang="fi-FI" sz="1100" dirty="0"/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6AB0EA1-FB12-7CC5-E70D-1E849AA1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23" y="2915284"/>
            <a:ext cx="3169824" cy="15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5E65CEF-D22E-F1F9-32E0-620EA496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23" y="4573308"/>
            <a:ext cx="3169824" cy="13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9EDBDE79-7233-A6A7-5403-F3E3237C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8" y="2914257"/>
            <a:ext cx="3524250" cy="29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EA9154ED-DB62-7A7D-36F3-4E9E81C7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79" y="2915285"/>
            <a:ext cx="2651270" cy="29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12112A-869C-0341-ADF5-89D251C4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080" y="751840"/>
            <a:ext cx="9753600" cy="938848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2"/>
                </a:solidFill>
              </a:rPr>
              <a:t>Kuntien luontotyö: </a:t>
            </a:r>
            <a:br>
              <a:rPr lang="fi-FI" dirty="0">
                <a:solidFill>
                  <a:schemeClr val="bg2"/>
                </a:solidFill>
              </a:rPr>
            </a:br>
            <a:r>
              <a:rPr lang="fi-FI" dirty="0"/>
              <a:t>Kansallisen metsästrategian 2035 jalkauttaminen aluetasolla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773FFA-51D6-7207-AF27-3CC571AA1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19" y="1910080"/>
            <a:ext cx="9361293" cy="4947920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/>
              <a:t>Strategian vaikuttavuuden kannalta on olennaista, että </a:t>
            </a:r>
            <a:r>
              <a:rPr lang="fi-FI" sz="2800" b="1" dirty="0"/>
              <a:t>strategia on jalkautettu aluetasolla.</a:t>
            </a:r>
          </a:p>
          <a:p>
            <a:r>
              <a:rPr lang="fi-FI" sz="2800" dirty="0"/>
              <a:t>Metsästrategiaa toteutetaan maa- ja metsätalousministeriössä tulosohjauksen, lainsäädännön, tukijärjestelmien ja </a:t>
            </a:r>
            <a:r>
              <a:rPr lang="fi-FI" sz="2800" b="1" dirty="0"/>
              <a:t>kehittämishankkeiden</a:t>
            </a:r>
            <a:r>
              <a:rPr lang="fi-FI" sz="2800" dirty="0"/>
              <a:t> sekä </a:t>
            </a:r>
            <a:r>
              <a:rPr lang="fi-FI" sz="2800" b="1" dirty="0"/>
              <a:t>alueellisten metsäohjelmien </a:t>
            </a:r>
            <a:r>
              <a:rPr lang="fi-FI" sz="2800" dirty="0"/>
              <a:t>avulla.</a:t>
            </a:r>
          </a:p>
          <a:p>
            <a:r>
              <a:rPr lang="fi-FI" sz="2800" dirty="0">
                <a:hlinkClick r:id="rId2"/>
              </a:rPr>
              <a:t>Alueelliset metsäohjelmat </a:t>
            </a:r>
            <a:r>
              <a:rPr lang="fi-FI" sz="2800" dirty="0"/>
              <a:t>(</a:t>
            </a:r>
            <a:r>
              <a:rPr lang="fi-FI" sz="2800" dirty="0" err="1"/>
              <a:t>AMOt</a:t>
            </a:r>
            <a:r>
              <a:rPr lang="fi-FI" sz="2800" dirty="0"/>
              <a:t>) ovat lakisääteisiä maakunnallisia metsäsektorin kehittämissuunnitelmia ja työohjelmia. Ne </a:t>
            </a:r>
            <a:r>
              <a:rPr lang="fi-FI" sz="2800" b="1" dirty="0"/>
              <a:t>toteuttavat kansallista metsästrategiaa maakunnissa. </a:t>
            </a:r>
            <a:r>
              <a:rPr lang="fi-FI" sz="2800" dirty="0"/>
              <a:t>Ohjelmat edistävät metsien hyödyntämistä monipuolisesti ja kestävästi siten, että </a:t>
            </a:r>
            <a:r>
              <a:rPr lang="fi-FI" sz="2800" b="1" dirty="0"/>
              <a:t>paikalliset lähtökohdat, kehittämistarpeet ja tavoitteet otetaan huomioon</a:t>
            </a:r>
            <a:r>
              <a:rPr lang="fi-FI" sz="2800" dirty="0"/>
              <a:t>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5314F5-B97D-420D-08EF-724145D90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5" name="Kuvan paikkamerkki 5">
            <a:extLst>
              <a:ext uri="{FF2B5EF4-FFF2-40B4-BE49-F238E27FC236}">
                <a16:creationId xmlns:a16="http://schemas.microsoft.com/office/drawing/2014/main" id="{BCD21808-AD18-BEE7-531B-5C145EE31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b="2178"/>
          <a:stretch>
            <a:fillRect/>
          </a:stretch>
        </p:blipFill>
        <p:spPr>
          <a:xfrm>
            <a:off x="-9420" y="0"/>
            <a:ext cx="2357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0788EBC9-921F-4BC0-A41D-83F282637832}"/>
              </a:ext>
            </a:extLst>
          </p:cNvPr>
          <p:cNvSpPr txBox="1"/>
          <p:nvPr/>
        </p:nvSpPr>
        <p:spPr>
          <a:xfrm>
            <a:off x="61597" y="240031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linkClick r:id="rId2"/>
              </a:rPr>
              <a:t>Miten alueesi metsiä tulisi hyödyntää lähitulevaisuudessa? – Nyt on aika vaikuttaa | Metsäkeskus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01CD752-E8CC-50EF-2A7F-F7FFFEAF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4" y="1036320"/>
            <a:ext cx="6000243" cy="471836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596563E-390E-D281-6ED0-F7EAE8EBEB20}"/>
              </a:ext>
            </a:extLst>
          </p:cNvPr>
          <p:cNvSpPr txBox="1"/>
          <p:nvPr/>
        </p:nvSpPr>
        <p:spPr>
          <a:xfrm>
            <a:off x="6158599" y="2400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linkClick r:id="rId4"/>
              </a:rPr>
              <a:t>Ehdota maakunnastasi Pro metsä -palkinnonsaajaa | Metsäkeskus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D452258-5564-F4F3-D1FE-BA5CB423A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24" y="1036320"/>
            <a:ext cx="5664982" cy="471836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9E24F2E-84C9-CEEF-2901-BC54517DCB98}"/>
              </a:ext>
            </a:extLst>
          </p:cNvPr>
          <p:cNvSpPr txBox="1"/>
          <p:nvPr/>
        </p:nvSpPr>
        <p:spPr>
          <a:xfrm>
            <a:off x="202664" y="5971638"/>
            <a:ext cx="5893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linkClick r:id="rId6"/>
              </a:rPr>
              <a:t>Alueellisten metsäohjelmien valmistelu kaudelle 2026–2030: </a:t>
            </a:r>
            <a:r>
              <a:rPr lang="fi-FI" dirty="0" err="1">
                <a:hlinkClick r:id="rId6"/>
              </a:rPr>
              <a:t>Webropolilla</a:t>
            </a:r>
            <a:r>
              <a:rPr lang="fi-FI" dirty="0">
                <a:hlinkClick r:id="rId6"/>
              </a:rPr>
              <a:t> luotu kysely</a:t>
            </a:r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BB5289D-6621-ECF8-F8D8-E2A3C6FDB1D6}"/>
              </a:ext>
            </a:extLst>
          </p:cNvPr>
          <p:cNvSpPr txBox="1"/>
          <p:nvPr/>
        </p:nvSpPr>
        <p:spPr>
          <a:xfrm>
            <a:off x="6257924" y="5971639"/>
            <a:ext cx="6448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linkClick r:id="rId7"/>
              </a:rPr>
              <a:t>Pro metsä - maakunnallisen metsäneuvoston myöntämä tunnustuspalkinto: </a:t>
            </a:r>
            <a:r>
              <a:rPr lang="fi-FI" dirty="0" err="1">
                <a:hlinkClick r:id="rId7"/>
              </a:rPr>
              <a:t>Webropolilla</a:t>
            </a:r>
            <a:r>
              <a:rPr lang="fi-FI" dirty="0">
                <a:hlinkClick r:id="rId7"/>
              </a:rPr>
              <a:t> luotu kysely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574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139439" y="136525"/>
            <a:ext cx="8178801" cy="1325563"/>
          </a:xfrm>
        </p:spPr>
        <p:txBody>
          <a:bodyPr>
            <a:normAutofit fontScale="90000"/>
          </a:bodyPr>
          <a:lstStyle/>
          <a:p>
            <a:r>
              <a:rPr lang="fi-FI" sz="3200" dirty="0">
                <a:solidFill>
                  <a:schemeClr val="bg2"/>
                </a:solidFill>
              </a:rPr>
              <a:t>Kuntien luontotyö: </a:t>
            </a:r>
            <a:r>
              <a:rPr lang="fi-FI" sz="3200" dirty="0">
                <a:solidFill>
                  <a:schemeClr val="tx2"/>
                </a:solidFill>
              </a:rPr>
              <a:t>Elonkirjoa talousmetsissä - käynnissä olevat hankkeet vuonna 2025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BB902C5-F3F1-9AA2-B103-3BE5E863A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700" y="1340104"/>
            <a:ext cx="9039860" cy="5381371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Monimetsän jatko 2024–2026</a:t>
            </a:r>
          </a:p>
          <a:p>
            <a:pPr lvl="1"/>
            <a:r>
              <a:rPr lang="fi-FI" dirty="0"/>
              <a:t>Hankkeella viedään metsäalalle keskeisten ohjelmien, strategioiden ja tiekarttojen tavoitteita eteenpäin </a:t>
            </a:r>
            <a:r>
              <a:rPr lang="fi-FI" b="1" dirty="0"/>
              <a:t>luonnon monimuotoisuuden turvaamiseksi ja talousmetsien luonnonhoidon tehostamiseksi</a:t>
            </a:r>
            <a:r>
              <a:rPr lang="fi-FI" dirty="0"/>
              <a:t>. Hanketta toteutetaan alan toimijoiden yhteistyönä ja toimenpiteissä edistetään uusimpaan tietoon pohjautuvien, päivitettyjen metsänhoidon suositusten käyttöä talousmetsien luonnonhoidon toteutuksessa, neuvonnassa ja viestinnässä. </a:t>
            </a:r>
          </a:p>
          <a:p>
            <a:r>
              <a:rPr lang="fi-FI" b="1" dirty="0"/>
              <a:t>Monimuotoisuustoimien tehostaminen ja kohdentaminen talousmetsissä – </a:t>
            </a:r>
            <a:r>
              <a:rPr lang="fi-FI" b="1" dirty="0" err="1"/>
              <a:t>MoniTeKo</a:t>
            </a:r>
            <a:endParaRPr lang="fi-FI" b="1" dirty="0"/>
          </a:p>
          <a:p>
            <a:pPr lvl="1"/>
            <a:r>
              <a:rPr lang="fi-FI" dirty="0"/>
              <a:t>Hankkeen avulla kytketään KMS 2035:n toteutus ja siinä </a:t>
            </a:r>
            <a:r>
              <a:rPr lang="fi-FI" b="1" dirty="0"/>
              <a:t>talousmetsien luonnonhoitoon liittyvä kehitystyö </a:t>
            </a:r>
            <a:r>
              <a:rPr lang="fi-FI" b="1" dirty="0" err="1"/>
              <a:t>Priodiversity</a:t>
            </a:r>
            <a:r>
              <a:rPr lang="fi-FI" b="1" dirty="0"/>
              <a:t> LIFE -hankkeen toteutukseen ja asiantuntijaverkostoon</a:t>
            </a:r>
            <a:r>
              <a:rPr lang="fi-FI" dirty="0"/>
              <a:t>. </a:t>
            </a:r>
            <a:r>
              <a:rPr lang="fi-FI" dirty="0" err="1"/>
              <a:t>MoniTeKon</a:t>
            </a:r>
            <a:r>
              <a:rPr lang="fi-FI" dirty="0"/>
              <a:t> pitkän tähtäimen tavoitteena on kehittää toimintatapoja </a:t>
            </a:r>
            <a:r>
              <a:rPr lang="fi-FI" b="1" dirty="0"/>
              <a:t>tehostetun ja kohdennetun luonnonhoidon toteuttamiseksi </a:t>
            </a:r>
            <a:r>
              <a:rPr lang="fi-FI" dirty="0"/>
              <a:t>yksityismetsätaloudessa. Parhaimpia toimintatapoja on tarkoitus edelleen kehittää ja testata LIFE-hankkeen lumo-ohjelmiin kuuluvilla alueilla, jotta LIFE –hankkeessa voidaan tuottaa toimivia ja tehokkaita ratkaisuja yksityismetsien kokonaisvaltaiseen luonnonhoitoon ja ennallistamiseen. </a:t>
            </a:r>
          </a:p>
          <a:p>
            <a:r>
              <a:rPr lang="fi-FI" b="1" dirty="0"/>
              <a:t>Metsäalan luonnonhoito-opetuksen sisältöjen uudistaminen</a:t>
            </a:r>
          </a:p>
          <a:p>
            <a:pPr lvl="1"/>
            <a:r>
              <a:rPr lang="fi-FI" dirty="0"/>
              <a:t>Hankkeen tavoitteena on </a:t>
            </a:r>
            <a:r>
              <a:rPr lang="fi-FI" b="1" dirty="0"/>
              <a:t>uudistaa metsäalan luonnonhoito-opetuksen pääsisällöt </a:t>
            </a:r>
            <a:r>
              <a:rPr lang="fi-FI" dirty="0"/>
              <a:t>sekä tuottaa sisällöistä yksityiskohtaiset kuvaukset. Kuvaukset tarvitaan metsäalan opintojen luonnonhoito-opetuksen ajantasaistamiseen, opiskelijan harjoittelua tukevien itseopiskelumateriaalien päivittämiseen sekä </a:t>
            </a:r>
            <a:r>
              <a:rPr lang="fi-FI" b="1" dirty="0"/>
              <a:t>luonnonhoidon osaamisen todentamiseen</a:t>
            </a:r>
            <a:r>
              <a:rPr lang="fi-FI" dirty="0"/>
              <a:t>.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5BB522-C2A2-944F-BE3C-E8AEDC463307}" type="slidenum">
              <a:rPr kumimoji="0" lang="fi-FI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F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000" b="1" i="0" u="none" strike="noStrike" kern="1200" cap="none" spc="0" normalizeH="0" baseline="0" noProof="0">
              <a:ln>
                <a:noFill/>
              </a:ln>
              <a:solidFill>
                <a:srgbClr val="002F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5FF32D-E2C4-9B30-B4F5-4BAE8858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2" y="5081651"/>
            <a:ext cx="1834896" cy="16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71BE48-2CF4-1EB9-8408-BD4318E2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6526"/>
            <a:ext cx="11938000" cy="1346280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bg2"/>
                </a:solidFill>
              </a:rPr>
              <a:t>Kuntien luontotyö: </a:t>
            </a:r>
            <a:r>
              <a:rPr lang="fi-FI" sz="3600" dirty="0"/>
              <a:t>Raakun ja muiden </a:t>
            </a:r>
            <a:br>
              <a:rPr lang="fi-FI" sz="3600" dirty="0"/>
            </a:br>
            <a:r>
              <a:rPr lang="fi-FI" sz="3600" dirty="0"/>
              <a:t>suojeltujen lajien esiintymispaikkojen turvaaminen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81F125-026E-3206-E50D-3BA74CF5B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7170" name="Picture 2" descr="kuva raakusta joessa">
            <a:extLst>
              <a:ext uri="{FF2B5EF4-FFF2-40B4-BE49-F238E27FC236}">
                <a16:creationId xmlns:a16="http://schemas.microsoft.com/office/drawing/2014/main" id="{9A7640AD-B29D-0BAF-30F6-DACBD876BF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31" y="2549684"/>
            <a:ext cx="3573222" cy="215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669E125-CED6-B0CE-DC5A-64633E51D579}"/>
              </a:ext>
            </a:extLst>
          </p:cNvPr>
          <p:cNvSpPr txBox="1"/>
          <p:nvPr/>
        </p:nvSpPr>
        <p:spPr>
          <a:xfrm>
            <a:off x="8846246" y="4337566"/>
            <a:ext cx="3631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chemeClr val="bg1"/>
                </a:solidFill>
                <a:effectLst/>
                <a:latin typeface="myriad-pro"/>
              </a:rPr>
              <a:t>Kuva: Jari Ilmonen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ED7A8BC-F7B7-1A66-962A-443EFAC67BD6}"/>
              </a:ext>
            </a:extLst>
          </p:cNvPr>
          <p:cNvSpPr txBox="1"/>
          <p:nvPr/>
        </p:nvSpPr>
        <p:spPr>
          <a:xfrm>
            <a:off x="396240" y="1750437"/>
            <a:ext cx="1078992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  <a:t>MMM:n ja </a:t>
            </a:r>
            <a:r>
              <a:rPr lang="fi-FI" sz="2400" b="1" i="0" dirty="0" err="1">
                <a:solidFill>
                  <a:srgbClr val="0F0F0F"/>
                </a:solidFill>
                <a:effectLst/>
                <a:latin typeface="myriad-pro"/>
              </a:rPr>
              <a:t>YM:n</a:t>
            </a:r>
            <a: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  <a:t> perustama työryhmä luovutti raporttinsa kansliapäälliköille 15.4.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0F0F0F"/>
                </a:solidFill>
                <a:effectLst/>
                <a:latin typeface="myriad-pro"/>
              </a:rPr>
              <a:t>Työryhmän tavoitteena oli tunnistaa lajitiedon saatavuuteen sekä tiedonkulkuun liittyvät pullonkaulat, jotka poistamalla</a:t>
            </a:r>
            <a: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  <a:t> jokihelmisimpukka eli</a:t>
            </a:r>
            <a:b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</a:br>
            <a: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  <a:t>raakku</a:t>
            </a:r>
            <a:r>
              <a:rPr lang="fi-FI" sz="2400" b="0" i="0" dirty="0">
                <a:solidFill>
                  <a:srgbClr val="0F0F0F"/>
                </a:solidFill>
                <a:effectLst/>
                <a:latin typeface="myriad-pro"/>
              </a:rPr>
              <a:t> voitaisiin huomioida paremmin metsätaloudessa.   </a:t>
            </a:r>
          </a:p>
          <a:p>
            <a:pPr algn="l" latinLnBrk="0"/>
            <a:endParaRPr lang="fi-FI" sz="2400" b="1" i="0" dirty="0">
              <a:solidFill>
                <a:srgbClr val="004077"/>
              </a:solidFill>
              <a:effectLst/>
              <a:latin typeface="myriad-pro-condensed"/>
            </a:endParaRPr>
          </a:p>
          <a:p>
            <a:pPr marL="342900" indent="-342900" algn="l" latinLnBrk="0">
              <a:buFont typeface="Wingdings" panose="05000000000000000000" pitchFamily="2" charset="2"/>
              <a:buChar char="Ø"/>
            </a:pPr>
            <a:r>
              <a:rPr lang="fi-FI" sz="3200" b="1" i="0" dirty="0">
                <a:solidFill>
                  <a:schemeClr val="bg2"/>
                </a:solidFill>
                <a:effectLst/>
                <a:latin typeface="myriad-pro-condensed"/>
              </a:rPr>
              <a:t>Sidosryhmät kutsutaan yhteiseen foorumiin</a:t>
            </a:r>
          </a:p>
          <a:p>
            <a:pPr lvl="1"/>
            <a:r>
              <a:rPr lang="fi-FI" sz="2400" b="0" i="0" dirty="0">
                <a:solidFill>
                  <a:srgbClr val="0F0F0F"/>
                </a:solidFill>
                <a:effectLst/>
                <a:latin typeface="myriad-pro"/>
              </a:rPr>
              <a:t>MMM ja YM kutsuvat sidosryhmät yhteiseen foorumiin, </a:t>
            </a:r>
            <a:br>
              <a:rPr lang="fi-FI" sz="2400" b="0" i="0" dirty="0">
                <a:solidFill>
                  <a:srgbClr val="0F0F0F"/>
                </a:solidFill>
                <a:effectLst/>
                <a:latin typeface="myriad-pro"/>
              </a:rPr>
            </a:br>
            <a:r>
              <a:rPr lang="fi-FI" sz="2400" b="0" i="0" dirty="0">
                <a:solidFill>
                  <a:srgbClr val="0F0F0F"/>
                </a:solidFill>
                <a:effectLst/>
                <a:latin typeface="myriad-pro"/>
              </a:rPr>
              <a:t>jonka tarkoituksena on </a:t>
            </a:r>
            <a: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  <a:t>pohtia, miten toimintatapoja voidaan </a:t>
            </a:r>
            <a:b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</a:br>
            <a:r>
              <a:rPr lang="fi-FI" sz="2400" b="1" i="0" dirty="0">
                <a:solidFill>
                  <a:srgbClr val="0F0F0F"/>
                </a:solidFill>
                <a:effectLst/>
                <a:latin typeface="myriad-pro"/>
              </a:rPr>
              <a:t>laajemmin kehittää ja yhtenäistää</a:t>
            </a:r>
            <a:r>
              <a:rPr lang="fi-FI" sz="2400" b="0" i="0" dirty="0">
                <a:solidFill>
                  <a:srgbClr val="0F0F0F"/>
                </a:solidFill>
                <a:effectLst/>
                <a:latin typeface="myriad-pro"/>
              </a:rPr>
              <a:t>, jotta luonnonsuojelulain perusteella suojellut luontoarvot voidaan turvata metsätaloustoimien yhteydessä. Foorumi käsittelee muun muassa alan toimintatapoja, suosituksia, luonnonsuojelulain ja metsälain valvontaan liittyviä kysymyksiä sekä luonnonarvojen tuottamista. </a:t>
            </a:r>
          </a:p>
        </p:txBody>
      </p:sp>
    </p:spTree>
    <p:extLst>
      <p:ext uri="{BB962C8B-B14F-4D97-AF65-F5344CB8AC3E}">
        <p14:creationId xmlns:p14="http://schemas.microsoft.com/office/powerpoint/2010/main" val="25728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6B4260-490F-B5CE-742B-424CDAEA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" y="258445"/>
            <a:ext cx="11666220" cy="1432243"/>
          </a:xfrm>
        </p:spPr>
        <p:txBody>
          <a:bodyPr>
            <a:normAutofit fontScale="90000"/>
          </a:bodyPr>
          <a:lstStyle/>
          <a:p>
            <a:r>
              <a:rPr lang="fi-FI" b="1" i="0" dirty="0">
                <a:solidFill>
                  <a:schemeClr val="bg2"/>
                </a:solidFill>
                <a:effectLst/>
                <a:latin typeface="myriad-pro-condensed"/>
              </a:rPr>
              <a:t>Kuntien luontotyö: </a:t>
            </a:r>
            <a:br>
              <a:rPr lang="fi-FI" b="1" i="0" dirty="0">
                <a:solidFill>
                  <a:schemeClr val="bg2"/>
                </a:solidFill>
                <a:effectLst/>
                <a:latin typeface="myriad-pro-condensed"/>
              </a:rPr>
            </a:br>
            <a:r>
              <a:rPr lang="fi-FI" b="1" i="0" dirty="0">
                <a:solidFill>
                  <a:srgbClr val="004077"/>
                </a:solidFill>
                <a:effectLst/>
                <a:latin typeface="myriad-pro-condensed"/>
              </a:rPr>
              <a:t>METSO-ohjelmalla turvataan metsien monimuotoisuutta</a:t>
            </a:r>
            <a:br>
              <a:rPr lang="fi-FI" b="1" i="0" dirty="0">
                <a:solidFill>
                  <a:srgbClr val="004077"/>
                </a:solidFill>
                <a:effectLst/>
                <a:latin typeface="myriad-pro-condensed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A10CB6-589C-035D-2A06-920F797E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1929" y="1447483"/>
            <a:ext cx="3938113" cy="5152072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hlinkClick r:id="rId2"/>
              </a:rPr>
              <a:t>METSO</a:t>
            </a:r>
            <a:r>
              <a:rPr lang="fi-FI" dirty="0"/>
              <a:t> </a:t>
            </a:r>
            <a:r>
              <a:rPr lang="fi-FI" b="0" i="0" dirty="0">
                <a:solidFill>
                  <a:srgbClr val="333333"/>
                </a:solidFill>
                <a:effectLst/>
                <a:latin typeface="Helvetica Neue"/>
              </a:rPr>
              <a:t>Etelä-Suomen metsien monimuotoisuuden toimintaohjelma 2008–2025</a:t>
            </a:r>
          </a:p>
          <a:p>
            <a:r>
              <a:rPr lang="fi-FI" dirty="0"/>
              <a:t>Tavoitteena on pysäyttää metsäisten luontotyyppien ja metsälajien taantuminen ja vakiinnuttaa luonnon monimuotoisuuden suotuisa kehitys. </a:t>
            </a:r>
          </a:p>
          <a:p>
            <a:r>
              <a:rPr lang="fi-FI" b="1" dirty="0"/>
              <a:t>Alueelliset metsä- ja ympäristöviranomaiset tekevät päätöksen kohteen soveltuvuudesta ohjelmaan.</a:t>
            </a:r>
          </a:p>
          <a:p>
            <a:r>
              <a:rPr lang="fi-FI" b="1" dirty="0"/>
              <a:t>Ajankohtaista</a:t>
            </a:r>
            <a:r>
              <a:rPr lang="fi-FI" dirty="0"/>
              <a:t> nykyisen METSO -ohjelman toteutumisen arviointi (2025) sekä tulevan METSO -kauden suunnittelu.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E976D4-5A09-F73A-86B5-829415C0A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25B7393E-B3B0-B3DF-44BE-A21A9097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" y="1386839"/>
            <a:ext cx="7506149" cy="52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A7C1B1-0903-D0BF-85C6-C8E2CA21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1" y="136525"/>
            <a:ext cx="11342492" cy="1554163"/>
          </a:xfrm>
        </p:spPr>
        <p:txBody>
          <a:bodyPr>
            <a:normAutofit fontScale="90000"/>
          </a:bodyPr>
          <a:lstStyle/>
          <a:p>
            <a:r>
              <a:rPr lang="fi-FI" b="1" i="0" dirty="0">
                <a:solidFill>
                  <a:schemeClr val="bg2"/>
                </a:solidFill>
                <a:effectLst/>
                <a:latin typeface="Gelion-Bold"/>
              </a:rPr>
              <a:t>Kuntien luontotyö: </a:t>
            </a:r>
            <a:br>
              <a:rPr lang="fi-FI" b="1" i="0" dirty="0">
                <a:solidFill>
                  <a:schemeClr val="bg2"/>
                </a:solidFill>
                <a:effectLst/>
                <a:latin typeface="Gelion-Bold"/>
              </a:rPr>
            </a:br>
            <a:r>
              <a:rPr lang="fi-FI" b="1" i="0" dirty="0">
                <a:solidFill>
                  <a:srgbClr val="222222"/>
                </a:solidFill>
                <a:effectLst/>
                <a:latin typeface="Gelion-Bold"/>
              </a:rPr>
              <a:t>Helmi-ohjelma vahvistaa luonnon moni­muotoisuutta</a:t>
            </a:r>
            <a:br>
              <a:rPr lang="fi-FI" b="1" i="0" dirty="0">
                <a:solidFill>
                  <a:srgbClr val="222222"/>
                </a:solidFill>
                <a:effectLst/>
                <a:latin typeface="Gelion-Bold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F9B657-D704-3FCA-124A-4735766D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463040"/>
            <a:ext cx="11592560" cy="5394960"/>
          </a:xfrm>
        </p:spPr>
        <p:txBody>
          <a:bodyPr>
            <a:normAutofit/>
          </a:bodyPr>
          <a:lstStyle/>
          <a:p>
            <a:pPr algn="l"/>
            <a: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  <a:t>Helmi-elinympäristöohjelma on </a:t>
            </a:r>
            <a:r>
              <a:rPr lang="fi-FI" sz="2200" b="0" i="0" dirty="0" err="1">
                <a:solidFill>
                  <a:srgbClr val="0F0F0F"/>
                </a:solidFill>
                <a:effectLst/>
                <a:latin typeface="+mn-lt"/>
              </a:rPr>
              <a:t>YM:n</a:t>
            </a:r>
            <a: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  <a:t> ja MMM:n yhteinen </a:t>
            </a:r>
            <a:b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</a:br>
            <a: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  <a:t>ohjelma vuosille 2021–2030.</a:t>
            </a:r>
          </a:p>
          <a:p>
            <a:pPr algn="l"/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Ohjelman </a:t>
            </a:r>
            <a:r>
              <a:rPr lang="fi-FI" sz="2200" b="1" i="0" u="none" strike="noStrike" baseline="0" dirty="0">
                <a:solidFill>
                  <a:srgbClr val="000000"/>
                </a:solidFill>
                <a:latin typeface="+mn-lt"/>
              </a:rPr>
              <a:t>toteuttajajoukko</a:t>
            </a:r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 on laaja</a:t>
            </a:r>
            <a:r>
              <a:rPr lang="fi-FI" sz="2200" dirty="0">
                <a:solidFill>
                  <a:srgbClr val="000000"/>
                </a:solidFill>
                <a:latin typeface="+mn-lt"/>
              </a:rPr>
              <a:t>: mm. </a:t>
            </a:r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ELY-keskukset, </a:t>
            </a:r>
            <a:b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</a:br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Metsähallitus, Suomen ympäristökeskus, Suomen metsä-</a:t>
            </a:r>
            <a:b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</a:br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keskus, Suomen riistakeskus sekä</a:t>
            </a:r>
            <a:r>
              <a:rPr lang="fi-FI" sz="2200" b="1" i="0" u="none" strike="noStrike" baseline="0" dirty="0">
                <a:solidFill>
                  <a:srgbClr val="000000"/>
                </a:solidFill>
                <a:latin typeface="+mn-lt"/>
              </a:rPr>
              <a:t> kunnat </a:t>
            </a:r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ja järjestöt. </a:t>
            </a:r>
            <a:endParaRPr lang="fi-FI" sz="2200" b="0" i="0" dirty="0">
              <a:solidFill>
                <a:srgbClr val="0F0F0F"/>
              </a:solidFill>
              <a:effectLst/>
              <a:latin typeface="+mn-lt"/>
            </a:endParaRPr>
          </a:p>
          <a:p>
            <a:pPr algn="l"/>
            <a: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  <a:t>Helmi vahvistaa Suomen luonnon monimuotoisuutta ja </a:t>
            </a:r>
            <a:b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</a:br>
            <a: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  <a:t>turvaa luonnon tarjoamia elintärkeitä ekosysteemipalveluja. </a:t>
            </a:r>
            <a:b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</a:br>
            <a:r>
              <a:rPr lang="fi-FI" sz="2200" b="0" i="0" dirty="0">
                <a:solidFill>
                  <a:srgbClr val="0F0F0F"/>
                </a:solidFill>
                <a:effectLst/>
                <a:latin typeface="+mn-lt"/>
              </a:rPr>
              <a:t>Samalla hillitään ilmastonmuutosta ja edistetään siihen sopeutumista.</a:t>
            </a:r>
          </a:p>
          <a:p>
            <a:r>
              <a:rPr lang="fi-FI" sz="2200" b="1" i="0" u="none" strike="noStrike" baseline="0" dirty="0">
                <a:solidFill>
                  <a:srgbClr val="000000"/>
                </a:solidFill>
                <a:latin typeface="+mn-lt"/>
              </a:rPr>
              <a:t>Ajankohtaista Helmi-ohjelman väliarviointi: </a:t>
            </a:r>
            <a:r>
              <a:rPr lang="fi-FI" sz="2200" b="0" i="0" u="none" strike="noStrike" baseline="0" dirty="0">
                <a:solidFill>
                  <a:srgbClr val="000000"/>
                </a:solidFill>
                <a:latin typeface="+mn-lt"/>
              </a:rPr>
              <a:t>Ohjelmakauden puolivälissä toteutetun väliarvioinnin tavoitteena on arvioida ohjelman toteutustavan onnistuneisuutta ja tehokkuutta sekä tähänastisia tuloksia ja laajempia vaikutuksia. Väliarviointi tuottaa tietoa, jolla voidaan tukea ohjelman vaikuttavaa </a:t>
            </a:r>
            <a:r>
              <a:rPr lang="fi-FI" sz="2100" b="0" i="0" u="none" strike="noStrike" baseline="0" dirty="0">
                <a:solidFill>
                  <a:srgbClr val="000000"/>
                </a:solidFill>
                <a:latin typeface="+mn-lt"/>
              </a:rPr>
              <a:t>toimeenpanoa sen loppukaudella. </a:t>
            </a:r>
          </a:p>
          <a:p>
            <a:r>
              <a:rPr lang="fi-FI" sz="2000" dirty="0">
                <a:hlinkClick r:id="rId2"/>
              </a:rPr>
              <a:t>Helmi-elinympäristöohjelma 2021–2030: Valtioneuvoston periaatepäätös</a:t>
            </a:r>
            <a:endParaRPr lang="fi-FI" sz="2100" b="0" i="0" dirty="0">
              <a:solidFill>
                <a:srgbClr val="0F0F0F"/>
              </a:solidFill>
              <a:effectLst/>
              <a:latin typeface="+mn-lt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E664F0A-4832-1729-AC0F-28285F7E3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E341277-8E2D-9344-34C6-D3F7E7D7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1320800"/>
            <a:ext cx="4114801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E867129-9E5A-FB57-CD7A-90B15800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16</a:t>
            </a:fld>
            <a:endParaRPr lang="fi-FI"/>
          </a:p>
        </p:txBody>
      </p:sp>
      <p:pic>
        <p:nvPicPr>
          <p:cNvPr id="4098" name="Picture 2" descr="Isonevan soidensuojelualue">
            <a:extLst>
              <a:ext uri="{FF2B5EF4-FFF2-40B4-BE49-F238E27FC236}">
                <a16:creationId xmlns:a16="http://schemas.microsoft.com/office/drawing/2014/main" id="{49BD8D2A-0D43-39F6-2340-2926655C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6942" cy="25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5003673-5FD2-0BD4-A126-074369CB9FB5}"/>
              </a:ext>
            </a:extLst>
          </p:cNvPr>
          <p:cNvSpPr txBox="1"/>
          <p:nvPr/>
        </p:nvSpPr>
        <p:spPr>
          <a:xfrm>
            <a:off x="152400" y="2628642"/>
            <a:ext cx="3604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/>
            <a:r>
              <a:rPr lang="fi-FI" b="1" i="0" u="none" strike="noStrike" dirty="0">
                <a:solidFill>
                  <a:srgbClr val="253746"/>
                </a:solidFill>
                <a:effectLst/>
                <a:latin typeface="Barlow" panose="00000500000000000000" pitchFamily="2" charset="0"/>
              </a:rPr>
              <a:t>Soiden suojelu ja ennallistaminen</a:t>
            </a:r>
          </a:p>
          <a:p>
            <a:pPr algn="l"/>
            <a:r>
              <a:rPr lang="fi-FI" b="0" i="0" dirty="0">
                <a:solidFill>
                  <a:srgbClr val="0F0F0F"/>
                </a:solidFill>
                <a:effectLst/>
                <a:latin typeface="Barlow" panose="00000500000000000000" pitchFamily="2" charset="0"/>
              </a:rPr>
              <a:t>Näin vahvistetaan suoluonnon monimuotoisuutta, hillitään ilmastonmuutosta ja parannetaan vesistöjen tilaa.</a:t>
            </a:r>
          </a:p>
        </p:txBody>
      </p:sp>
      <p:pic>
        <p:nvPicPr>
          <p:cNvPr id="4100" name="Picture 4" descr="Punasotka">
            <a:extLst>
              <a:ext uri="{FF2B5EF4-FFF2-40B4-BE49-F238E27FC236}">
                <a16:creationId xmlns:a16="http://schemas.microsoft.com/office/drawing/2014/main" id="{856376DD-F9AF-7E02-0585-B2EE8C4D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46" y="0"/>
            <a:ext cx="4082062" cy="255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AB352D8-ADEF-3F23-E6FC-C6B2D36FFE89}"/>
              </a:ext>
            </a:extLst>
          </p:cNvPr>
          <p:cNvSpPr txBox="1"/>
          <p:nvPr/>
        </p:nvSpPr>
        <p:spPr>
          <a:xfrm>
            <a:off x="3838221" y="2646779"/>
            <a:ext cx="41181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>
                <a:latin typeface="Barlow" panose="00000500000000000000" pitchFamily="2" charset="0"/>
              </a:rPr>
              <a:t>Lintuvesien ja kosteikkojen kunnostaminen</a:t>
            </a:r>
          </a:p>
          <a:p>
            <a:r>
              <a:rPr lang="fi-FI" dirty="0">
                <a:latin typeface="Barlow" panose="00000500000000000000" pitchFamily="2" charset="0"/>
              </a:rPr>
              <a:t>Kunnostaminen on välttämätöntä useiden uhanalaisten ranta- ja vesilintujemme suojelulle.</a:t>
            </a:r>
          </a:p>
        </p:txBody>
      </p:sp>
      <p:pic>
        <p:nvPicPr>
          <p:cNvPr id="4102" name="Picture 6" descr="Hoitotöitä Somerikon niityllä">
            <a:extLst>
              <a:ext uri="{FF2B5EF4-FFF2-40B4-BE49-F238E27FC236}">
                <a16:creationId xmlns:a16="http://schemas.microsoft.com/office/drawing/2014/main" id="{C59290CD-7AF5-A5AC-346B-57C05C14D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13" y="-1"/>
            <a:ext cx="4118187" cy="25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08EB891-B33B-B140-DE86-76C9FAE86309}"/>
              </a:ext>
            </a:extLst>
          </p:cNvPr>
          <p:cNvSpPr txBox="1"/>
          <p:nvPr/>
        </p:nvSpPr>
        <p:spPr>
          <a:xfrm>
            <a:off x="8037687" y="2673974"/>
            <a:ext cx="4082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fi-FI" b="1" dirty="0">
                <a:solidFill>
                  <a:srgbClr val="253746"/>
                </a:solidFill>
                <a:latin typeface="Barlow" panose="00000500000000000000" pitchFamily="2" charset="0"/>
              </a:rPr>
              <a:t>P</a:t>
            </a:r>
            <a:r>
              <a:rPr lang="fi-FI" b="1" i="0" u="none" strike="noStrike" dirty="0">
                <a:solidFill>
                  <a:srgbClr val="253746"/>
                </a:solidFill>
                <a:effectLst/>
                <a:latin typeface="Barlow" panose="00000500000000000000" pitchFamily="2" charset="0"/>
              </a:rPr>
              <a:t>erinnebiotooppien hoito</a:t>
            </a:r>
          </a:p>
          <a:p>
            <a:pPr algn="l"/>
            <a:r>
              <a:rPr lang="fi-FI" b="0" i="0" dirty="0">
                <a:solidFill>
                  <a:srgbClr val="0F0F0F"/>
                </a:solidFill>
                <a:effectLst/>
                <a:latin typeface="Barlow" panose="00000500000000000000" pitchFamily="2" charset="0"/>
              </a:rPr>
              <a:t>Perinnebiotooppien hoitaminen auttaa niissä elävää runsasta uhanalaista lajistoa.</a:t>
            </a:r>
          </a:p>
        </p:txBody>
      </p:sp>
      <p:pic>
        <p:nvPicPr>
          <p:cNvPr id="4104" name="Picture 8" descr="Kuusikkoa Keski-Suomessa">
            <a:extLst>
              <a:ext uri="{FF2B5EF4-FFF2-40B4-BE49-F238E27FC236}">
                <a16:creationId xmlns:a16="http://schemas.microsoft.com/office/drawing/2014/main" id="{C09FC01F-1267-D8B5-2E76-712944E75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0726"/>
            <a:ext cx="3342640" cy="23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79C9FE05-BDC8-17B4-ED32-1F04DCC0C15A}"/>
              </a:ext>
            </a:extLst>
          </p:cNvPr>
          <p:cNvSpPr txBox="1"/>
          <p:nvPr/>
        </p:nvSpPr>
        <p:spPr>
          <a:xfrm>
            <a:off x="3444240" y="4369287"/>
            <a:ext cx="27815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fi-FI" b="1" dirty="0">
                <a:solidFill>
                  <a:srgbClr val="253746"/>
                </a:solidFill>
                <a:latin typeface="Barlow" panose="00000500000000000000" pitchFamily="2" charset="0"/>
              </a:rPr>
              <a:t>M</a:t>
            </a:r>
            <a:r>
              <a:rPr lang="fi-FI" b="1" i="0" dirty="0">
                <a:solidFill>
                  <a:srgbClr val="253746"/>
                </a:solidFill>
                <a:effectLst/>
                <a:latin typeface="Barlow" panose="00000500000000000000" pitchFamily="2" charset="0"/>
              </a:rPr>
              <a:t>etsäisten elinympäristöjen hoito</a:t>
            </a:r>
          </a:p>
          <a:p>
            <a:pPr algn="l"/>
            <a:r>
              <a:rPr lang="fi-FI" dirty="0">
                <a:solidFill>
                  <a:srgbClr val="0F0F0F"/>
                </a:solidFill>
                <a:latin typeface="Barlow" panose="00000500000000000000" pitchFamily="2" charset="0"/>
              </a:rPr>
              <a:t>H</a:t>
            </a:r>
            <a:r>
              <a:rPr lang="fi-FI" b="0" i="0" dirty="0">
                <a:solidFill>
                  <a:srgbClr val="0F0F0F"/>
                </a:solidFill>
                <a:effectLst/>
                <a:latin typeface="Barlow" panose="00000500000000000000" pitchFamily="2" charset="0"/>
              </a:rPr>
              <a:t>oidolla parannetaan metsänkäsittelyn tai umpeenkasvun heikentämiä elinympäristöjä</a:t>
            </a:r>
            <a:r>
              <a:rPr lang="fi-FI" dirty="0">
                <a:solidFill>
                  <a:srgbClr val="0F0F0F"/>
                </a:solidFill>
                <a:latin typeface="Barlow" panose="00000500000000000000" pitchFamily="2" charset="0"/>
              </a:rPr>
              <a:t>.</a:t>
            </a:r>
            <a:endParaRPr lang="fi-FI" b="0" i="0" dirty="0">
              <a:solidFill>
                <a:srgbClr val="0F0F0F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4106" name="Picture 10" descr="Ruovikon niittoa">
            <a:extLst>
              <a:ext uri="{FF2B5EF4-FFF2-40B4-BE49-F238E27FC236}">
                <a16:creationId xmlns:a16="http://schemas.microsoft.com/office/drawing/2014/main" id="{60D39C30-F667-54F1-D84B-30C2740B8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362" y="4460725"/>
            <a:ext cx="3342638" cy="23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B024162A-A17A-EF36-24EF-264D00BEB7E6}"/>
              </a:ext>
            </a:extLst>
          </p:cNvPr>
          <p:cNvSpPr txBox="1"/>
          <p:nvPr/>
        </p:nvSpPr>
        <p:spPr>
          <a:xfrm>
            <a:off x="6096000" y="4311125"/>
            <a:ext cx="27533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fi-FI" b="1" dirty="0">
                <a:solidFill>
                  <a:srgbClr val="253746"/>
                </a:solidFill>
                <a:latin typeface="Barlow" panose="00000500000000000000" pitchFamily="2" charset="0"/>
              </a:rPr>
              <a:t>P</a:t>
            </a:r>
            <a:r>
              <a:rPr lang="fi-FI" b="1" i="0" u="none" strike="noStrike" dirty="0">
                <a:solidFill>
                  <a:srgbClr val="253746"/>
                </a:solidFill>
                <a:effectLst/>
                <a:latin typeface="Barlow" panose="00000500000000000000" pitchFamily="2" charset="0"/>
              </a:rPr>
              <a:t>ienvesien ja rantaluonnon kunnostaminen</a:t>
            </a:r>
          </a:p>
          <a:p>
            <a:pPr algn="l"/>
            <a:r>
              <a:rPr lang="fi-FI" dirty="0">
                <a:solidFill>
                  <a:srgbClr val="0F0F0F"/>
                </a:solidFill>
                <a:latin typeface="Barlow" panose="00000500000000000000" pitchFamily="2" charset="0"/>
              </a:rPr>
              <a:t>K</a:t>
            </a:r>
            <a:r>
              <a:rPr lang="fi-FI" b="0" i="0" dirty="0">
                <a:solidFill>
                  <a:srgbClr val="0F0F0F"/>
                </a:solidFill>
                <a:effectLst/>
                <a:latin typeface="Barlow" panose="00000500000000000000" pitchFamily="2" charset="0"/>
              </a:rPr>
              <a:t>unnostuksella tuetaan ensisijaisesti pienvesien ja rantaluonnon monimuotoisuutta, joiden tila on heikentynyt.</a:t>
            </a:r>
          </a:p>
        </p:txBody>
      </p:sp>
    </p:spTree>
    <p:extLst>
      <p:ext uri="{BB962C8B-B14F-4D97-AF65-F5344CB8AC3E}">
        <p14:creationId xmlns:p14="http://schemas.microsoft.com/office/powerpoint/2010/main" val="25832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issakosken voimalaitoksen luonnon mukainen kalatie Hirvensalmella.">
            <a:extLst>
              <a:ext uri="{FF2B5EF4-FFF2-40B4-BE49-F238E27FC236}">
                <a16:creationId xmlns:a16="http://schemas.microsoft.com/office/drawing/2014/main" id="{B425F250-A6B2-1BBA-4033-B2BBDDEF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94" y="1381760"/>
            <a:ext cx="10629406" cy="38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6095CE6-B710-4652-7C8F-EF32A337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94" y="284480"/>
            <a:ext cx="11279646" cy="1323212"/>
          </a:xfrm>
        </p:spPr>
        <p:txBody>
          <a:bodyPr>
            <a:normAutofit fontScale="90000"/>
          </a:bodyPr>
          <a:lstStyle/>
          <a:p>
            <a:r>
              <a:rPr lang="fi-FI" b="1" i="0" dirty="0">
                <a:solidFill>
                  <a:schemeClr val="bg2"/>
                </a:solidFill>
                <a:effectLst/>
                <a:latin typeface="myriad-pro-condensed"/>
              </a:rPr>
              <a:t>Kuntien luontotyö: </a:t>
            </a:r>
            <a:br>
              <a:rPr lang="fi-FI" b="1" i="0" dirty="0">
                <a:solidFill>
                  <a:schemeClr val="bg2"/>
                </a:solidFill>
                <a:effectLst/>
                <a:latin typeface="myriad-pro-condensed"/>
              </a:rPr>
            </a:br>
            <a:r>
              <a:rPr lang="fi-FI" b="1" i="0" dirty="0">
                <a:solidFill>
                  <a:srgbClr val="004077"/>
                </a:solidFill>
                <a:effectLst/>
                <a:latin typeface="myriad-pro-condensed"/>
              </a:rPr>
              <a:t>NOUSU-ohjelma elvyttää vaelluskalakantoja</a:t>
            </a:r>
            <a:br>
              <a:rPr lang="fi-FI" b="1" i="0" dirty="0">
                <a:solidFill>
                  <a:srgbClr val="004077"/>
                </a:solidFill>
                <a:effectLst/>
                <a:latin typeface="myriad-pro-condensed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13BDE9-0FF0-3606-0BEE-B9539F73C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" y="5364480"/>
            <a:ext cx="11795760" cy="1493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dirty="0">
                <a:solidFill>
                  <a:srgbClr val="0F0F0F"/>
                </a:solidFill>
                <a:latin typeface="+mn-lt"/>
              </a:rPr>
              <a:t>M</a:t>
            </a:r>
            <a:r>
              <a:rPr lang="fi-FI" b="0" i="0" dirty="0">
                <a:solidFill>
                  <a:srgbClr val="0F0F0F"/>
                </a:solidFill>
                <a:effectLst/>
                <a:latin typeface="+mn-lt"/>
              </a:rPr>
              <a:t>aa- ja metsätalousministeriön jo edellisellä hallituskaudella käynnistämä hanke vaellusesteiden purkamiseksi; ohitusuomien, kalateiden ja </a:t>
            </a:r>
            <a:r>
              <a:rPr lang="fi-FI" b="0" i="0" dirty="0" err="1">
                <a:solidFill>
                  <a:srgbClr val="0F0F0F"/>
                </a:solidFill>
                <a:effectLst/>
                <a:latin typeface="+mn-lt"/>
              </a:rPr>
              <a:t>alasvaellusrakenteiden</a:t>
            </a:r>
            <a:r>
              <a:rPr lang="fi-FI" b="0" i="0" dirty="0">
                <a:solidFill>
                  <a:srgbClr val="0F0F0F"/>
                </a:solidFill>
                <a:effectLst/>
                <a:latin typeface="+mn-lt"/>
              </a:rPr>
              <a:t> rakentamista sekä erilaisia tutkimus- ja kehityshankkeita. </a:t>
            </a:r>
            <a:r>
              <a:rPr lang="fi-FI" b="1" i="0" dirty="0">
                <a:solidFill>
                  <a:srgbClr val="0F0F0F"/>
                </a:solidFill>
                <a:effectLst/>
                <a:latin typeface="+mn-lt"/>
              </a:rPr>
              <a:t>Vaelluskalojen elinympäristöjen parantaminen hyödyttää koko ekosysteemiä sekä alueiden elinvoimaisuutta</a:t>
            </a:r>
            <a:r>
              <a:rPr lang="fi-FI" b="0" i="0" dirty="0">
                <a:solidFill>
                  <a:srgbClr val="0F0F0F"/>
                </a:solidFill>
                <a:effectLst/>
                <a:latin typeface="+mn-lt"/>
              </a:rPr>
              <a:t>.</a:t>
            </a:r>
            <a:endParaRPr lang="fi-FI" dirty="0">
              <a:latin typeface="+mn-lt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AF03B65-B5D5-4011-DDEB-25E8E12B9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18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A329372-13D5-1272-42C5-B74158EC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18</a:t>
            </a:fld>
            <a:endParaRPr lang="fi-FI"/>
          </a:p>
        </p:txBody>
      </p:sp>
      <p:pic>
        <p:nvPicPr>
          <p:cNvPr id="3074" name="Picture 2" descr="kuvituskuva">
            <a:extLst>
              <a:ext uri="{FF2B5EF4-FFF2-40B4-BE49-F238E27FC236}">
                <a16:creationId xmlns:a16="http://schemas.microsoft.com/office/drawing/2014/main" id="{CBD7CAA0-DC13-B2B8-02E8-F23F85D6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53" y="1271547"/>
            <a:ext cx="9814560" cy="394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454DDEF-947D-5F41-9EC5-B77A17DB9F4B}"/>
              </a:ext>
            </a:extLst>
          </p:cNvPr>
          <p:cNvSpPr txBox="1"/>
          <p:nvPr/>
        </p:nvSpPr>
        <p:spPr>
          <a:xfrm>
            <a:off x="365760" y="5244782"/>
            <a:ext cx="1146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0" i="0" dirty="0">
                <a:solidFill>
                  <a:srgbClr val="0F0F0F"/>
                </a:solidFill>
                <a:effectLst/>
              </a:rPr>
              <a:t>Maa- ja metsätalousministeriön</a:t>
            </a:r>
            <a:r>
              <a:rPr lang="fi-FI" sz="2000" dirty="0"/>
              <a:t> </a:t>
            </a:r>
            <a:r>
              <a:rPr lang="fi-FI" sz="2000" dirty="0">
                <a:hlinkClick r:id="rId3"/>
              </a:rPr>
              <a:t>Sotka-hankkeen</a:t>
            </a:r>
            <a:r>
              <a:rPr lang="fi-FI" sz="2000" dirty="0"/>
              <a:t> avulla 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tehdään </a:t>
            </a:r>
            <a:r>
              <a:rPr lang="fi-FI" sz="2000" b="0" i="0" u="none" strike="noStrike" dirty="0">
                <a:solidFill>
                  <a:srgbClr val="000099"/>
                </a:solidFill>
                <a:effectLst/>
                <a:hlinkClick r:id="rId4"/>
              </a:rPr>
              <a:t>kosteikoita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, rakennetaan </a:t>
            </a:r>
            <a:r>
              <a:rPr lang="fi-FI" sz="2000" b="0" i="0" u="none" strike="noStrike" dirty="0">
                <a:solidFill>
                  <a:srgbClr val="000099"/>
                </a:solidFill>
                <a:effectLst/>
                <a:hlinkClick r:id="rId5"/>
              </a:rPr>
              <a:t>levähdysalueverkostoa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, kunnostetaan </a:t>
            </a:r>
            <a:r>
              <a:rPr lang="fi-FI" sz="2000" b="0" i="0" u="none" strike="noStrike" dirty="0">
                <a:solidFill>
                  <a:srgbClr val="000099"/>
                </a:solidFill>
                <a:effectLst/>
                <a:hlinkClick r:id="rId6"/>
              </a:rPr>
              <a:t>soita ja valuma-alueita 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sekä </a:t>
            </a:r>
            <a:r>
              <a:rPr lang="fi-FI" sz="2000" b="0" i="0" u="none" strike="noStrike" dirty="0">
                <a:solidFill>
                  <a:srgbClr val="000099"/>
                </a:solidFill>
                <a:effectLst/>
                <a:hlinkClick r:id="rId7"/>
              </a:rPr>
              <a:t>pyydetään </a:t>
            </a:r>
            <a:r>
              <a:rPr lang="fi-FI" sz="2000" b="0" i="0" u="none" strike="noStrike" dirty="0">
                <a:effectLst/>
              </a:rPr>
              <a:t>vieraspetoja lintukosteikoilla ja niiden ympäristössä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. </a:t>
            </a:r>
            <a:r>
              <a:rPr lang="fi-FI" sz="2000" b="1" i="0" dirty="0">
                <a:solidFill>
                  <a:srgbClr val="0F0F0F"/>
                </a:solidFill>
                <a:effectLst/>
              </a:rPr>
              <a:t>Kunta maanomistajana tai muuten tukee toteutusta. 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Hanke on osa MMM:n ja </a:t>
            </a:r>
            <a:r>
              <a:rPr lang="fi-FI" sz="2000" b="0" i="0" dirty="0" err="1">
                <a:solidFill>
                  <a:srgbClr val="0F0F0F"/>
                </a:solidFill>
                <a:effectLst/>
              </a:rPr>
              <a:t>YM:n</a:t>
            </a:r>
            <a:r>
              <a:rPr lang="fi-FI" sz="2000" b="0" i="0" dirty="0">
                <a:solidFill>
                  <a:srgbClr val="0F0F0F"/>
                </a:solidFill>
                <a:effectLst/>
              </a:rPr>
              <a:t> yhteistä Helmi-ohjelmaa, ja jatkuu ainakin vuoteen 2029.</a:t>
            </a:r>
            <a:endParaRPr lang="fi-FI" sz="20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406C1BA-4B60-2E02-4711-7805A9266A96}"/>
              </a:ext>
            </a:extLst>
          </p:cNvPr>
          <p:cNvSpPr txBox="1"/>
          <p:nvPr/>
        </p:nvSpPr>
        <p:spPr>
          <a:xfrm>
            <a:off x="735453" y="27355"/>
            <a:ext cx="9814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i="0" dirty="0">
                <a:solidFill>
                  <a:schemeClr val="bg2"/>
                </a:solidFill>
                <a:effectLst/>
                <a:latin typeface="myriad-pro-condensed"/>
              </a:rPr>
              <a:t>Kuntien luontotyö: </a:t>
            </a:r>
            <a:br>
              <a:rPr lang="fi-FI" sz="3600" b="1" i="0" dirty="0">
                <a:solidFill>
                  <a:schemeClr val="bg2"/>
                </a:solidFill>
                <a:effectLst/>
                <a:latin typeface="myriad-pro-condensed"/>
              </a:rPr>
            </a:br>
            <a:r>
              <a:rPr lang="fi-FI" sz="3600" b="1" dirty="0">
                <a:solidFill>
                  <a:srgbClr val="004077"/>
                </a:solidFill>
                <a:latin typeface="myriad-pro-condensed"/>
              </a:rPr>
              <a:t>Sotka-ohjelmalla taantuvia lintukantoja nousuun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9663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1DC00E-7C0F-B620-FA6D-759BE2CF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0" y="365125"/>
            <a:ext cx="7265388" cy="1325563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bg2"/>
                </a:solidFill>
              </a:rPr>
              <a:t>Kuntien luontotyö: </a:t>
            </a:r>
            <a:r>
              <a:rPr lang="fi-FI" sz="3600" dirty="0"/>
              <a:t>Alueelliset LUMO-ohjelmat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E37282-4EF1-D85F-AFB3-FF1AE40CA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0" y="1825625"/>
            <a:ext cx="8778240" cy="4351338"/>
          </a:xfrm>
        </p:spPr>
        <p:txBody>
          <a:bodyPr>
            <a:noAutofit/>
          </a:bodyPr>
          <a:lstStyle/>
          <a:p>
            <a:pPr algn="l"/>
            <a:r>
              <a:rPr lang="fi-FI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Valmisteilla oleva kansallinen luonnon monimuotoisuuden strategia (KLMS) ohjaa luonnon suojelun, ennallistamisen ja hoidon politiikkaa sekä pyrkii pienentämään luonnon monimuotoisuuteen kohdistuvia paineita.</a:t>
            </a:r>
            <a:endParaRPr lang="fi-FI" dirty="0"/>
          </a:p>
          <a:p>
            <a:pPr lvl="1"/>
            <a:r>
              <a:rPr lang="fi-FI" sz="2400" b="1" dirty="0"/>
              <a:t>Alueellisten toimeenpanosuunnitelmien, tai LUMO-ohjelmien</a:t>
            </a:r>
            <a:r>
              <a:rPr lang="fi-FI" sz="2400" dirty="0"/>
              <a:t>, valmistelu on aloitettu lähes kaikilla alueilla: valmistelu tehdään laajassa sidosryhmätyössä alueen keskeisten toimijoiden kanssa.</a:t>
            </a:r>
          </a:p>
          <a:p>
            <a:pPr lvl="1"/>
            <a:r>
              <a:rPr lang="fi-FI" sz="2400" b="1" dirty="0" err="1"/>
              <a:t>Priodiversity</a:t>
            </a:r>
            <a:r>
              <a:rPr lang="fi-FI" sz="2400" b="1" dirty="0"/>
              <a:t> LIFE –hanke </a:t>
            </a:r>
            <a:r>
              <a:rPr lang="fi-FI" sz="2400" dirty="0"/>
              <a:t>- Suomen suurin luontohanke, jossa laaditaan LUMO-ohjelmat kahdeksaan maakuntaan.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9255CD5-473D-0886-577F-F43A96507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7A1A70E-0128-1894-1C7A-4031472C0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0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240" y="680720"/>
            <a:ext cx="7538720" cy="5608320"/>
          </a:xfrm>
          <a:solidFill>
            <a:srgbClr val="F5F5F5"/>
          </a:solidFill>
        </p:spPr>
        <p:txBody>
          <a:bodyPr>
            <a:noAutofit/>
          </a:bodyPr>
          <a:lstStyle/>
          <a:p>
            <a:pPr algn="ctr"/>
            <a:br>
              <a:rPr lang="fi-FI" altLang="fi-FI" sz="4400" dirty="0"/>
            </a:br>
            <a:br>
              <a:rPr lang="fi-FI" altLang="fi-FI" sz="4400" dirty="0"/>
            </a:br>
            <a:br>
              <a:rPr lang="fi-FI" altLang="fi-FI" sz="4400" dirty="0"/>
            </a:br>
            <a:r>
              <a:rPr lang="fi-FI" altLang="fi-FI" sz="3600" dirty="0">
                <a:solidFill>
                  <a:schemeClr val="bg2"/>
                </a:solidFill>
              </a:rPr>
              <a:t>Kuntien luontotyö </a:t>
            </a:r>
            <a:r>
              <a:rPr lang="fi-FI" altLang="fi-FI" sz="3600" dirty="0">
                <a:solidFill>
                  <a:schemeClr val="tx1"/>
                </a:solidFill>
              </a:rPr>
              <a:t>ja MMM –</a:t>
            </a:r>
            <a:br>
              <a:rPr lang="fi-FI" altLang="fi-FI" sz="3600" dirty="0">
                <a:solidFill>
                  <a:schemeClr val="tx1"/>
                </a:solidFill>
              </a:rPr>
            </a:br>
            <a:r>
              <a:rPr lang="fi-FI" altLang="fi-FI" sz="3600" dirty="0">
                <a:solidFill>
                  <a:schemeClr val="tx1"/>
                </a:solidFill>
              </a:rPr>
              <a:t>esimerkkejä yhteisestä luontotyöstä</a:t>
            </a:r>
            <a:br>
              <a:rPr lang="fi-FI" altLang="fi-FI" sz="4400" dirty="0">
                <a:solidFill>
                  <a:schemeClr val="tx1"/>
                </a:solidFill>
              </a:rPr>
            </a:br>
            <a:br>
              <a:rPr lang="fi-FI" altLang="fi-FI" sz="1100" dirty="0">
                <a:solidFill>
                  <a:schemeClr val="tx1"/>
                </a:solidFill>
              </a:rPr>
            </a:br>
            <a:br>
              <a:rPr lang="fi-FI" altLang="fi-FI" sz="1100" dirty="0">
                <a:solidFill>
                  <a:schemeClr val="tx1"/>
                </a:solidFill>
              </a:rPr>
            </a:br>
            <a:br>
              <a:rPr lang="fi-FI" altLang="fi-FI" sz="1100" dirty="0">
                <a:solidFill>
                  <a:schemeClr val="tx1"/>
                </a:solidFill>
              </a:rPr>
            </a:br>
            <a:r>
              <a:rPr lang="fi-FI" altLang="fi-FI" sz="3200" dirty="0">
                <a:solidFill>
                  <a:schemeClr val="tx1"/>
                </a:solidFill>
              </a:rPr>
              <a:t>Kansallinen ennallistamissuunnitelma</a:t>
            </a:r>
            <a:br>
              <a:rPr lang="fi-FI" altLang="fi-FI" sz="3200" dirty="0">
                <a:solidFill>
                  <a:schemeClr val="tx1"/>
                </a:solidFill>
              </a:rPr>
            </a:br>
            <a:r>
              <a:rPr lang="fi-FI" altLang="fi-FI" sz="3200" dirty="0">
                <a:solidFill>
                  <a:schemeClr val="tx1"/>
                </a:solidFill>
              </a:rPr>
              <a:t>Kansallinen metsästrategia</a:t>
            </a:r>
            <a:br>
              <a:rPr lang="fi-FI" altLang="fi-FI" sz="3200" dirty="0">
                <a:solidFill>
                  <a:schemeClr val="tx1"/>
                </a:solidFill>
              </a:rPr>
            </a:br>
            <a:r>
              <a:rPr lang="fi-FI" altLang="fi-FI" sz="3200" dirty="0">
                <a:solidFill>
                  <a:schemeClr val="tx1"/>
                </a:solidFill>
              </a:rPr>
              <a:t>Helmi, METSO, Sotka, </a:t>
            </a:r>
            <a:br>
              <a:rPr lang="fi-FI" altLang="fi-FI" sz="3200" dirty="0">
                <a:solidFill>
                  <a:schemeClr val="tx1"/>
                </a:solidFill>
              </a:rPr>
            </a:br>
            <a:r>
              <a:rPr lang="fi-FI" altLang="fi-FI" sz="3200" dirty="0">
                <a:solidFill>
                  <a:schemeClr val="tx1"/>
                </a:solidFill>
              </a:rPr>
              <a:t>sekä NOUSU –ohjelmat</a:t>
            </a:r>
            <a:br>
              <a:rPr lang="fi-FI" altLang="fi-FI" sz="3200" dirty="0">
                <a:solidFill>
                  <a:schemeClr val="tx1"/>
                </a:solidFill>
              </a:rPr>
            </a:br>
            <a:r>
              <a:rPr lang="fi-FI" altLang="fi-FI" sz="3200" dirty="0">
                <a:solidFill>
                  <a:schemeClr val="tx1"/>
                </a:solidFill>
              </a:rPr>
              <a:t>Alueelliset LUMO-ohjelmat</a:t>
            </a:r>
            <a:br>
              <a:rPr lang="fi-FI" altLang="fi-FI" sz="3200" dirty="0">
                <a:solidFill>
                  <a:schemeClr val="tx1"/>
                </a:solidFill>
              </a:rPr>
            </a:br>
            <a:r>
              <a:rPr lang="fi-FI" altLang="fi-FI" sz="3200" dirty="0">
                <a:solidFill>
                  <a:schemeClr val="tx1"/>
                </a:solidFill>
              </a:rPr>
              <a:t>Vieraslajien torjunta</a:t>
            </a:r>
            <a:br>
              <a:rPr lang="fi-FI" altLang="fi-FI" sz="1000" dirty="0">
                <a:solidFill>
                  <a:schemeClr val="tx1"/>
                </a:solidFill>
              </a:rPr>
            </a:br>
            <a:endParaRPr lang="fi-FI" altLang="fi-FI" sz="4400" dirty="0"/>
          </a:p>
        </p:txBody>
      </p:sp>
    </p:spTree>
    <p:extLst>
      <p:ext uri="{BB962C8B-B14F-4D97-AF65-F5344CB8AC3E}">
        <p14:creationId xmlns:p14="http://schemas.microsoft.com/office/powerpoint/2010/main" val="16929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7291" y="287891"/>
            <a:ext cx="10744200" cy="532706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2"/>
                </a:solidFill>
              </a:rPr>
              <a:t>Kuntien luontotyö: </a:t>
            </a:r>
            <a:br>
              <a:rPr lang="fi-FI" dirty="0">
                <a:solidFill>
                  <a:schemeClr val="bg2"/>
                </a:solidFill>
              </a:rPr>
            </a:br>
            <a:r>
              <a:rPr lang="fi-FI" dirty="0"/>
              <a:t>Ajankohtaisimmat vieraslajiasiat 2025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5784" y="1258287"/>
            <a:ext cx="9031171" cy="546318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i-FI" sz="2600" b="1" dirty="0"/>
              <a:t>1.1.2025: Kansallisen vieraslajilain muutos voimaan</a:t>
            </a:r>
            <a:br>
              <a:rPr lang="fi-FI" dirty="0"/>
            </a:br>
            <a:r>
              <a:rPr lang="fi-FI" sz="2400" dirty="0" err="1"/>
              <a:t>Droonien</a:t>
            </a:r>
            <a:r>
              <a:rPr lang="fi-FI" sz="2400" dirty="0"/>
              <a:t> hyödyntämisen salliminen vieraslajinisäkkäiden pyynnissä sekä uusien vieraslajien enimmäissiirtymäajan pidentäminen 3 v.</a:t>
            </a:r>
            <a:endParaRPr lang="en-GB" altLang="fi-FI" sz="2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fi-FI" sz="2600" b="1" dirty="0" err="1"/>
              <a:t>Kevät</a:t>
            </a:r>
            <a:r>
              <a:rPr lang="en-GB" altLang="fi-FI" sz="2600" b="1" dirty="0"/>
              <a:t> 2025</a:t>
            </a:r>
            <a:r>
              <a:rPr lang="en-GB" altLang="fi-FI" sz="2600" dirty="0"/>
              <a:t>: </a:t>
            </a:r>
            <a:r>
              <a:rPr lang="en-GB" altLang="fi-FI" sz="2600" dirty="0" err="1"/>
              <a:t>Valmistellaan</a:t>
            </a:r>
            <a:r>
              <a:rPr lang="en-GB" altLang="fi-FI" sz="2600" dirty="0"/>
              <a:t> </a:t>
            </a:r>
            <a:r>
              <a:rPr lang="en-GB" altLang="fi-FI" sz="2600" b="1" dirty="0" err="1"/>
              <a:t>Suomen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raportti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EU:n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vieraslajiasetuksen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toimeenpanosta</a:t>
            </a:r>
            <a:r>
              <a:rPr lang="en-GB" altLang="fi-FI" sz="2600" b="1" dirty="0"/>
              <a:t> </a:t>
            </a:r>
            <a:r>
              <a:rPr lang="en-GB" altLang="fi-FI" sz="2600" dirty="0" err="1"/>
              <a:t>välillä</a:t>
            </a:r>
            <a:r>
              <a:rPr lang="en-GB" altLang="fi-FI" sz="2600" dirty="0"/>
              <a:t> 2019-2024 (DL 1.6.).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fi-FI" sz="2600" b="1" dirty="0" err="1"/>
              <a:t>Kesäkuu</a:t>
            </a:r>
            <a:r>
              <a:rPr lang="en-GB" altLang="fi-FI" sz="2600" b="1" dirty="0"/>
              <a:t> (?) 2025: </a:t>
            </a:r>
            <a:r>
              <a:rPr lang="en-GB" altLang="fi-FI" sz="2600" b="1" dirty="0" err="1"/>
              <a:t>EU:n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vieraslajiluettelon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päivitys</a:t>
            </a:r>
            <a:r>
              <a:rPr lang="en-GB" altLang="fi-FI" sz="2600" b="1" dirty="0"/>
              <a:t>; </a:t>
            </a:r>
            <a:br>
              <a:rPr lang="en-GB" altLang="fi-FI" sz="2600" dirty="0"/>
            </a:br>
            <a:r>
              <a:rPr lang="en-GB" altLang="fi-FI" sz="2600" dirty="0"/>
              <a:t>26 </a:t>
            </a:r>
            <a:r>
              <a:rPr lang="en-GB" altLang="fi-FI" sz="2600" dirty="0" err="1"/>
              <a:t>uutta</a:t>
            </a:r>
            <a:r>
              <a:rPr lang="en-GB" altLang="fi-FI" sz="2600" dirty="0"/>
              <a:t> </a:t>
            </a:r>
            <a:r>
              <a:rPr lang="en-GB" altLang="fi-FI" sz="2600" dirty="0" err="1"/>
              <a:t>haitallista</a:t>
            </a:r>
            <a:r>
              <a:rPr lang="en-GB" altLang="fi-FI" sz="2600" dirty="0"/>
              <a:t> </a:t>
            </a:r>
            <a:r>
              <a:rPr lang="en-GB" altLang="fi-FI" sz="2600" dirty="0" err="1"/>
              <a:t>vieraslajia</a:t>
            </a:r>
            <a:r>
              <a:rPr lang="en-GB" altLang="fi-FI" sz="2600" dirty="0"/>
              <a:t> </a:t>
            </a:r>
            <a:r>
              <a:rPr lang="en-GB" altLang="fi-FI" sz="2600" dirty="0" err="1"/>
              <a:t>torjuttavaksi</a:t>
            </a:r>
            <a:r>
              <a:rPr lang="en-GB" altLang="fi-FI" sz="2600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altLang="fi-FI" sz="2600" b="1" dirty="0"/>
              <a:t>Lokakuu 2025</a:t>
            </a:r>
            <a:r>
              <a:rPr lang="fi-FI" altLang="fi-FI" sz="2600" dirty="0"/>
              <a:t>: </a:t>
            </a:r>
            <a:r>
              <a:rPr lang="fi-FI" altLang="fi-FI" sz="2600" dirty="0" err="1"/>
              <a:t>Kv</a:t>
            </a:r>
            <a:r>
              <a:rPr lang="fi-FI" altLang="fi-FI" sz="2600" dirty="0"/>
              <a:t>-biodiversiteettisopimuksen </a:t>
            </a:r>
            <a:br>
              <a:rPr lang="fi-FI" altLang="fi-FI" sz="2600" dirty="0"/>
            </a:br>
            <a:r>
              <a:rPr lang="fi-FI" altLang="fi-FI" sz="2600" dirty="0"/>
              <a:t>(CBD) välikokous: jatketaan </a:t>
            </a:r>
            <a:r>
              <a:rPr lang="fi-FI" altLang="fi-FI" sz="2600" b="1" dirty="0"/>
              <a:t>maailmanlaajuisesti </a:t>
            </a:r>
            <a:br>
              <a:rPr lang="fi-FI" altLang="fi-FI" sz="2600" b="1" dirty="0"/>
            </a:br>
            <a:r>
              <a:rPr lang="fi-FI" altLang="fi-FI" sz="2600" b="1" dirty="0"/>
              <a:t>vieraslajien torjunnan edistämistä</a:t>
            </a:r>
            <a:r>
              <a:rPr lang="fi-FI" altLang="fi-FI" sz="2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fi-FI" sz="2600" b="1" dirty="0"/>
              <a:t>2025: </a:t>
            </a:r>
            <a:r>
              <a:rPr lang="en-GB" altLang="fi-FI" sz="2600" dirty="0" err="1"/>
              <a:t>Viimeistellään</a:t>
            </a:r>
            <a:r>
              <a:rPr lang="en-GB" altLang="fi-FI" sz="2600" dirty="0"/>
              <a:t> </a:t>
            </a:r>
            <a:r>
              <a:rPr lang="en-GB" altLang="fi-FI" sz="2600" b="1" dirty="0" err="1"/>
              <a:t>aluehallintouudistus</a:t>
            </a:r>
            <a:r>
              <a:rPr lang="en-GB" altLang="fi-FI" sz="2600" dirty="0"/>
              <a:t>; ml. </a:t>
            </a:r>
            <a:r>
              <a:rPr lang="en-GB" altLang="fi-FI" sz="2600" dirty="0" err="1"/>
              <a:t>vieraslajivastuut</a:t>
            </a:r>
            <a:endParaRPr lang="en-GB" altLang="fi-FI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fi-FI" sz="2600" b="1" dirty="0"/>
              <a:t>2025?: </a:t>
            </a:r>
            <a:r>
              <a:rPr lang="en-GB" altLang="fi-FI" sz="2600" dirty="0" err="1"/>
              <a:t>Suomen</a:t>
            </a:r>
            <a:r>
              <a:rPr lang="en-GB" altLang="fi-FI" sz="2600" dirty="0"/>
              <a:t> </a:t>
            </a:r>
            <a:r>
              <a:rPr lang="en-GB" altLang="fi-FI" sz="2600" b="1" dirty="0" err="1"/>
              <a:t>kansallinen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luonnon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monimuotoisuutta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koskeva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strategia</a:t>
            </a:r>
            <a:r>
              <a:rPr lang="en-GB" altLang="fi-FI" sz="2600" dirty="0"/>
              <a:t> </a:t>
            </a:r>
            <a:r>
              <a:rPr lang="en-GB" altLang="fi-FI" sz="2600" dirty="0" err="1"/>
              <a:t>hyväksytään</a:t>
            </a:r>
            <a:r>
              <a:rPr lang="en-GB" altLang="fi-FI" sz="2600" dirty="0"/>
              <a:t>: </a:t>
            </a:r>
            <a:r>
              <a:rPr lang="en-GB" altLang="fi-FI" sz="2600" dirty="0" err="1"/>
              <a:t>Sisältää</a:t>
            </a:r>
            <a:r>
              <a:rPr lang="en-GB" altLang="fi-FI" sz="2600" dirty="0"/>
              <a:t> </a:t>
            </a:r>
            <a:r>
              <a:rPr lang="en-GB" altLang="fi-FI" sz="2600" dirty="0" err="1"/>
              <a:t>myös</a:t>
            </a:r>
            <a:r>
              <a:rPr lang="en-GB" altLang="fi-FI" sz="2600" dirty="0"/>
              <a:t> </a:t>
            </a:r>
            <a:r>
              <a:rPr lang="en-GB" altLang="fi-FI" sz="2600" b="1" dirty="0" err="1"/>
              <a:t>vieraslajien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torjuntaa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koskevia</a:t>
            </a:r>
            <a:r>
              <a:rPr lang="en-GB" altLang="fi-FI" sz="2600" b="1" dirty="0"/>
              <a:t> </a:t>
            </a:r>
            <a:r>
              <a:rPr lang="en-GB" altLang="fi-FI" sz="2600" b="1" dirty="0" err="1"/>
              <a:t>toimenpiteitä</a:t>
            </a:r>
            <a:r>
              <a:rPr lang="en-GB" altLang="fi-FI" sz="2600" dirty="0"/>
              <a:t>.</a:t>
            </a:r>
            <a:endParaRPr lang="en-GB" altLang="fi-FI" sz="2600" b="1" dirty="0"/>
          </a:p>
          <a:p>
            <a:pPr>
              <a:buFont typeface="Wingdings" panose="05000000000000000000" pitchFamily="2" charset="2"/>
              <a:buChar char="Ø"/>
            </a:pPr>
            <a:endParaRPr lang="en-GB" alt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97" y="5505221"/>
            <a:ext cx="2729216" cy="1064888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566" y="3621466"/>
            <a:ext cx="1432874" cy="108516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5312" y="1258287"/>
            <a:ext cx="2811487" cy="2132234"/>
          </a:xfrm>
          <a:prstGeom prst="rect">
            <a:avLst/>
          </a:prstGeom>
        </p:spPr>
      </p:pic>
      <p:sp>
        <p:nvSpPr>
          <p:cNvPr id="5" name="Tekstiruutu 1">
            <a:extLst>
              <a:ext uri="{FF2B5EF4-FFF2-40B4-BE49-F238E27FC236}">
                <a16:creationId xmlns:a16="http://schemas.microsoft.com/office/drawing/2014/main" id="{9A7CC955-89F2-757A-7E73-DB631BCE2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5137" y="3037760"/>
            <a:ext cx="1871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200" b="1" dirty="0">
                <a:solidFill>
                  <a:schemeClr val="bg1"/>
                </a:solidFill>
              </a:rPr>
              <a:t>Kuva: Pekka Väisänen</a:t>
            </a:r>
          </a:p>
        </p:txBody>
      </p:sp>
      <p:pic>
        <p:nvPicPr>
          <p:cNvPr id="6" name="Picture 2" descr="https://image.laji.fi/MM.120230/Rosa_rugo_Viikki_2_JK_large.jpg">
            <a:extLst>
              <a:ext uri="{FF2B5EF4-FFF2-40B4-BE49-F238E27FC236}">
                <a16:creationId xmlns:a16="http://schemas.microsoft.com/office/drawing/2014/main" id="{BEB038B7-A808-F20A-51B1-1E191C3FA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137" y="3527558"/>
            <a:ext cx="1632902" cy="146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588095-AECE-35AC-DB82-7BD03811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830" y="1191086"/>
            <a:ext cx="10782170" cy="2852737"/>
          </a:xfrm>
        </p:spPr>
        <p:txBody>
          <a:bodyPr/>
          <a:lstStyle/>
          <a:p>
            <a:r>
              <a:rPr lang="fi-FI" dirty="0"/>
              <a:t>Lisätietoa:</a:t>
            </a:r>
            <a:br>
              <a:rPr lang="fi-FI" dirty="0"/>
            </a:br>
            <a:r>
              <a:rPr lang="fi-FI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Maa- ja metsätalousministeriö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5A3FDE1-5EDA-D8AF-F5AC-A64307F6A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42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0811A20-8D72-8E3A-D7E1-BF22BD98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078C905-2C7B-D529-3645-36417EFD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3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90FD785-BC51-DF28-2943-205F04F3F174}"/>
              </a:ext>
            </a:extLst>
          </p:cNvPr>
          <p:cNvSpPr txBox="1"/>
          <p:nvPr/>
        </p:nvSpPr>
        <p:spPr>
          <a:xfrm>
            <a:off x="6503670" y="2277451"/>
            <a:ext cx="5303520" cy="44234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bg1"/>
                </a:solidFill>
                <a:effectLst/>
                <a:latin typeface="Montserrat" pitchFamily="2" charset="77"/>
              </a:rPr>
              <a:t>Uusiutuvia luonnonvaroja ja luontohyötyjä käytetään monipuolisesti ja kestävästi</a:t>
            </a:r>
            <a:endParaRPr lang="fi-FI" b="1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bg1"/>
                </a:solidFill>
                <a:effectLst/>
                <a:latin typeface="Montserrat" pitchFamily="2" charset="77"/>
              </a:rPr>
              <a:t>Luonnon monimuotoisuus on elpymisuralla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bg1"/>
                </a:solidFill>
                <a:effectLst/>
                <a:latin typeface="Montserrat" pitchFamily="2" charset="77"/>
              </a:rPr>
              <a:t>Kotimaisia elintarvikkeita ja puhdasta vettä on riittävästi saatavilla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bg1"/>
                </a:solidFill>
                <a:effectLst/>
                <a:latin typeface="Montserrat" pitchFamily="2" charset="77"/>
              </a:rPr>
              <a:t>Eläintauti- ja kasvintuhoojatilanne on hallinnassa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bg1"/>
                </a:solidFill>
                <a:effectLst/>
                <a:latin typeface="Montserrat" pitchFamily="2" charset="77"/>
              </a:rPr>
              <a:t>Ruoka on turvallista ja terveellistä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bg1"/>
                </a:solidFill>
                <a:effectLst/>
                <a:latin typeface="Montserrat" pitchFamily="2" charset="77"/>
              </a:rPr>
              <a:t>Eläimet voivat hyvin ja eläinlääkkeiden käyttö on vähäistä</a:t>
            </a:r>
            <a:endParaRPr lang="fi-FI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5F9F613-E0CB-1619-210D-70FE4990A6A8}"/>
              </a:ext>
            </a:extLst>
          </p:cNvPr>
          <p:cNvSpPr txBox="1"/>
          <p:nvPr/>
        </p:nvSpPr>
        <p:spPr>
          <a:xfrm>
            <a:off x="6503670" y="168569"/>
            <a:ext cx="4245610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Montserrat ExtraBold" pitchFamily="2" charset="77"/>
              </a:rPr>
              <a:t>Poimintoja MMM:n strategiasta:</a:t>
            </a:r>
            <a:br>
              <a:rPr lang="fi-FI" sz="28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fi-FI" sz="2800" b="1" dirty="0">
                <a:solidFill>
                  <a:schemeClr val="bg1"/>
                </a:solidFill>
                <a:latin typeface="Montserrat ExtraBold" pitchFamily="2" charset="77"/>
              </a:rPr>
              <a:t>Tavoitteita luontoon liittyen mm</a:t>
            </a:r>
            <a:r>
              <a:rPr lang="fi-FI" b="1" dirty="0">
                <a:solidFill>
                  <a:schemeClr val="bg1"/>
                </a:solidFill>
                <a:latin typeface="Montserrat ExtraBold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18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0811A20-8D72-8E3A-D7E1-BF22BD98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078C905-2C7B-D529-3645-36417EFD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4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90FD785-BC51-DF28-2943-205F04F3F174}"/>
              </a:ext>
            </a:extLst>
          </p:cNvPr>
          <p:cNvSpPr txBox="1"/>
          <p:nvPr/>
        </p:nvSpPr>
        <p:spPr>
          <a:xfrm>
            <a:off x="6503669" y="1586634"/>
            <a:ext cx="5303520" cy="4768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 b="1" i="0" dirty="0">
                <a:solidFill>
                  <a:srgbClr val="002F5B"/>
                </a:solidFill>
                <a:effectLst/>
                <a:latin typeface="Montserrat" pitchFamily="2" charset="77"/>
              </a:rPr>
              <a:t>Maaseutu- ja saaristoalueet ovat hyviä paikkoja elää, asua sekä yrittää monipuolisesti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 b="1" i="0" dirty="0">
                <a:solidFill>
                  <a:srgbClr val="002F5B"/>
                </a:solidFill>
                <a:effectLst/>
                <a:latin typeface="Montserrat" pitchFamily="2" charset="77"/>
              </a:rPr>
              <a:t>Paikallisyhteisöt toimivat aktiivisesti </a:t>
            </a:r>
            <a:endParaRPr lang="fi-FI" sz="2000" b="1" dirty="0">
              <a:solidFill>
                <a:srgbClr val="002F5B"/>
              </a:solidFill>
              <a:latin typeface="Montserrat" pitchFamily="2" charset="77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 b="1" i="0" dirty="0">
                <a:solidFill>
                  <a:srgbClr val="002F5B"/>
                </a:solidFill>
                <a:effectLst/>
                <a:latin typeface="Montserrat" pitchFamily="2" charset="77"/>
              </a:rPr>
              <a:t>Hiilinieluja ja -varastoja, kiertotaloutta ja resurssitehokkuutta vahvistetaan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 b="1" i="0" dirty="0">
                <a:solidFill>
                  <a:srgbClr val="002F5B"/>
                </a:solidFill>
                <a:effectLst/>
                <a:latin typeface="Montserrat" pitchFamily="2" charset="77"/>
              </a:rPr>
              <a:t>Ilmastonmuutokseen sopeudutaan ja varaudutaan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 b="1" i="0" dirty="0">
                <a:solidFill>
                  <a:srgbClr val="002F5B"/>
                </a:solidFill>
                <a:effectLst/>
                <a:latin typeface="Montserrat" pitchFamily="2" charset="77"/>
              </a:rPr>
              <a:t>Yhteiskunnan toimivuuden kannalta elintärkeät toiminnot turvataan (elintarvike- ja vesihuolto, tulva- ja kuivuusriskien hallinta, patoturvallisuus)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5F9F613-E0CB-1619-210D-70FE4990A6A8}"/>
              </a:ext>
            </a:extLst>
          </p:cNvPr>
          <p:cNvSpPr txBox="1"/>
          <p:nvPr/>
        </p:nvSpPr>
        <p:spPr>
          <a:xfrm>
            <a:off x="6410961" y="386305"/>
            <a:ext cx="465328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i-FI" b="1" dirty="0">
                <a:solidFill>
                  <a:srgbClr val="002F5B"/>
                </a:solidFill>
                <a:latin typeface="Montserrat ExtraBold" pitchFamily="2" charset="77"/>
              </a:rPr>
              <a:t>Luontotyöhön liittyy vahvasti myös mm. elinvoimainen maaseutu, kokonaisturvallisuus ja huoltovarmuus:</a:t>
            </a:r>
          </a:p>
        </p:txBody>
      </p:sp>
    </p:spTree>
    <p:extLst>
      <p:ext uri="{BB962C8B-B14F-4D97-AF65-F5344CB8AC3E}">
        <p14:creationId xmlns:p14="http://schemas.microsoft.com/office/powerpoint/2010/main" val="2717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0FEB46F-C946-C8EA-21EA-380FBD00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5</a:t>
            </a:fld>
            <a:endParaRPr lang="fi-FI"/>
          </a:p>
        </p:txBody>
      </p:sp>
      <p:pic>
        <p:nvPicPr>
          <p:cNvPr id="2050" name="Picture 2" descr="Kansallinen ennallistamissuunnitelma">
            <a:extLst>
              <a:ext uri="{FF2B5EF4-FFF2-40B4-BE49-F238E27FC236}">
                <a16:creationId xmlns:a16="http://schemas.microsoft.com/office/drawing/2014/main" id="{22B0A1C0-4F20-533C-F720-ECBD20C53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B5538096-EABF-E1BE-14C5-51FFE4E1F95D}"/>
              </a:ext>
            </a:extLst>
          </p:cNvPr>
          <p:cNvSpPr txBox="1"/>
          <p:nvPr/>
        </p:nvSpPr>
        <p:spPr>
          <a:xfrm>
            <a:off x="393318" y="1602988"/>
            <a:ext cx="2133600" cy="20034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1B12D32-F451-AB8D-ADEC-C292E718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58" y="1"/>
            <a:ext cx="10442322" cy="1382802"/>
          </a:xfrm>
        </p:spPr>
        <p:txBody>
          <a:bodyPr>
            <a:normAutofit/>
          </a:bodyPr>
          <a:lstStyle/>
          <a:p>
            <a:r>
              <a:rPr lang="fi-FI" dirty="0"/>
              <a:t>Ennallistamissuunnitelman työ käynnissä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347F01E-0CF5-EF7B-D8FE-7CA66A96D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BB314A0-A374-1075-8309-59B7DCED4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60" y="1602988"/>
            <a:ext cx="10989051" cy="502133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1CB3E7E-7B17-DDA3-3BC7-BA84437320E5}"/>
              </a:ext>
            </a:extLst>
          </p:cNvPr>
          <p:cNvSpPr txBox="1"/>
          <p:nvPr/>
        </p:nvSpPr>
        <p:spPr>
          <a:xfrm>
            <a:off x="433958" y="1602988"/>
            <a:ext cx="205232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2000" b="1" dirty="0">
                <a:solidFill>
                  <a:schemeClr val="bg2"/>
                </a:solidFill>
                <a:latin typeface="Arial" panose="020B0604020202020204"/>
              </a:rPr>
              <a:t>Sidosryhmä-</a:t>
            </a:r>
            <a:br>
              <a:rPr lang="fi-FI" sz="2000" b="1" dirty="0">
                <a:solidFill>
                  <a:schemeClr val="bg2"/>
                </a:solidFill>
                <a:latin typeface="Arial" panose="020B0604020202020204"/>
              </a:rPr>
            </a:br>
            <a:r>
              <a:rPr lang="fi-FI" sz="2000" b="1" dirty="0">
                <a:solidFill>
                  <a:schemeClr val="bg2"/>
                </a:solidFill>
                <a:latin typeface="Arial" panose="020B0604020202020204"/>
              </a:rPr>
              <a:t>yhteistyö</a:t>
            </a:r>
          </a:p>
          <a:p>
            <a:pPr algn="ctr" defTabSz="914377">
              <a:defRPr/>
            </a:pPr>
            <a:r>
              <a:rPr lang="fi-FI" sz="2000" b="1" dirty="0">
                <a:solidFill>
                  <a:schemeClr val="bg2"/>
                </a:solidFill>
                <a:latin typeface="Arial" panose="020B0604020202020204"/>
              </a:rPr>
              <a:t>erillisen osallistamis-suunnitelman</a:t>
            </a:r>
          </a:p>
          <a:p>
            <a:pPr algn="ctr" defTabSz="914377">
              <a:defRPr/>
            </a:pPr>
            <a:r>
              <a:rPr lang="fi-FI" sz="2000" b="1" dirty="0">
                <a:solidFill>
                  <a:schemeClr val="bg2"/>
                </a:solidFill>
                <a:latin typeface="Arial" panose="020B0604020202020204"/>
              </a:rPr>
              <a:t>mukaisesti</a:t>
            </a:r>
          </a:p>
          <a:p>
            <a:pPr defTabSz="914377">
              <a:defRPr/>
            </a:pPr>
            <a:endParaRPr lang="fi-FI" sz="1800" b="1" dirty="0">
              <a:solidFill>
                <a:srgbClr val="253746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81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51640D-9599-5777-B6C2-A58F3F37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563" y="365125"/>
            <a:ext cx="9254157" cy="518795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2"/>
                </a:solidFill>
              </a:rPr>
              <a:t>Kuntien luontotyö: </a:t>
            </a:r>
            <a:r>
              <a:rPr lang="fi-FI" dirty="0"/>
              <a:t>Sidosryhmäyhteistyö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974D6-EEB7-C641-62EB-B74413EE6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040" y="985520"/>
            <a:ext cx="9573051" cy="58724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>
                <a:latin typeface="Arial"/>
                <a:cs typeface="Arial"/>
              </a:rPr>
              <a:t>Ennallistamisasetus edellyttää sidosryhmien tosiasiallista ja </a:t>
            </a:r>
            <a:br>
              <a:rPr lang="fi-FI" dirty="0">
                <a:latin typeface="Arial"/>
                <a:cs typeface="Arial"/>
              </a:rPr>
            </a:br>
            <a:r>
              <a:rPr lang="fi-FI" dirty="0">
                <a:latin typeface="Arial"/>
                <a:cs typeface="Arial"/>
              </a:rPr>
              <a:t>oikea-aikaista osallistamista valmisteluprosessiin.</a:t>
            </a:r>
          </a:p>
          <a:p>
            <a:r>
              <a:rPr lang="fi-FI" dirty="0">
                <a:latin typeface="Arial"/>
                <a:cs typeface="Arial"/>
              </a:rPr>
              <a:t>Osallistamisen tasot mm.: kansalaisraati ja sidosryhmäyhteistyö</a:t>
            </a:r>
            <a:endParaRPr lang="fi-FI" dirty="0"/>
          </a:p>
          <a:p>
            <a:r>
              <a:rPr lang="fi-FI" dirty="0">
                <a:latin typeface="Arial"/>
                <a:cs typeface="Arial"/>
              </a:rPr>
              <a:t>Lausuntokierros järjestetään keväällä 2026 (mahd. huhtikuussa)</a:t>
            </a:r>
            <a:endParaRPr lang="fi-FI" dirty="0"/>
          </a:p>
          <a:p>
            <a:pPr marL="0" indent="0">
              <a:buNone/>
            </a:pPr>
            <a:r>
              <a:rPr lang="fi-FI" dirty="0">
                <a:latin typeface="Arial"/>
                <a:cs typeface="Arial"/>
              </a:rPr>
              <a:t>Keskeisimmät tilaisuudet ennen lausuntokierrosta ovat: </a:t>
            </a:r>
            <a:endParaRPr lang="fi-FI" dirty="0"/>
          </a:p>
          <a:p>
            <a:r>
              <a:rPr lang="fi-FI" dirty="0">
                <a:latin typeface="Arial"/>
                <a:cs typeface="Arial"/>
              </a:rPr>
              <a:t>Avoin sidosryhmäwebinaari ennallistamissuunnitelman valmistelutilanteesta 5.6. klo 9.30-11.30</a:t>
            </a:r>
          </a:p>
          <a:p>
            <a:r>
              <a:rPr lang="fi-FI" b="1" dirty="0">
                <a:latin typeface="Arial"/>
                <a:cs typeface="Arial"/>
              </a:rPr>
              <a:t>TR1. Maa- ja sisävesiluontotyypit, lajien elinympäristöt, virtavedet ja tulvatasanteet</a:t>
            </a:r>
          </a:p>
          <a:p>
            <a:pPr lvl="1"/>
            <a:r>
              <a:rPr lang="fi-FI" dirty="0">
                <a:latin typeface="Arial"/>
                <a:cs typeface="Arial"/>
              </a:rPr>
              <a:t>Maakuntatilaisuudet 2025 (Oulu 27.5., Joensuu, Kouvola, Tampere)</a:t>
            </a:r>
          </a:p>
          <a:p>
            <a:pPr lvl="1"/>
            <a:r>
              <a:rPr lang="fi-FI" dirty="0">
                <a:latin typeface="Arial"/>
                <a:cs typeface="Arial"/>
              </a:rPr>
              <a:t>Virtavesiteemainen etätyöpaja syksyllä 2025</a:t>
            </a:r>
          </a:p>
          <a:p>
            <a:pPr lvl="1"/>
            <a:r>
              <a:rPr lang="fi-FI" dirty="0">
                <a:latin typeface="Arial"/>
                <a:cs typeface="Arial"/>
              </a:rPr>
              <a:t>Webinaari joulukuussa 2025</a:t>
            </a:r>
          </a:p>
          <a:p>
            <a:r>
              <a:rPr lang="fi-FI" b="1" dirty="0">
                <a:latin typeface="Arial"/>
                <a:cs typeface="Arial"/>
              </a:rPr>
              <a:t>TR2. Meriluonnon tilan parantaminen</a:t>
            </a:r>
          </a:p>
          <a:p>
            <a:pPr lvl="1"/>
            <a:r>
              <a:rPr lang="fi-FI" dirty="0">
                <a:latin typeface="Arial"/>
                <a:cs typeface="Arial"/>
              </a:rPr>
              <a:t>Webinaari syksyllä 2025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02106B-E7AB-AF46-8EE9-FF607968A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5" name="Kuvan paikkamerkki 5">
            <a:extLst>
              <a:ext uri="{FF2B5EF4-FFF2-40B4-BE49-F238E27FC236}">
                <a16:creationId xmlns:a16="http://schemas.microsoft.com/office/drawing/2014/main" id="{8971B894-331C-634B-B89F-9413F3B0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b="2178"/>
          <a:stretch>
            <a:fillRect/>
          </a:stretch>
        </p:blipFill>
        <p:spPr>
          <a:xfrm>
            <a:off x="-9420" y="0"/>
            <a:ext cx="2357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5ACDD3-724D-478B-2492-045CA630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680" y="596764"/>
            <a:ext cx="9377680" cy="5922554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TR3. Kaupunkiympäristöt</a:t>
            </a:r>
          </a:p>
          <a:p>
            <a:pPr lvl="1"/>
            <a:r>
              <a:rPr lang="fi-FI" dirty="0"/>
              <a:t>Webinaari 24.4 ja syksyllä 2025</a:t>
            </a:r>
          </a:p>
          <a:p>
            <a:pPr lvl="1"/>
            <a:r>
              <a:rPr lang="fi-FI" dirty="0"/>
              <a:t>Tutkimuswebinaari keväällä 2025</a:t>
            </a:r>
          </a:p>
          <a:p>
            <a:r>
              <a:rPr lang="fi-FI" b="1" dirty="0"/>
              <a:t>TR4. Maatalousympäristöt ja pölyttäjäkannat</a:t>
            </a:r>
          </a:p>
          <a:p>
            <a:pPr lvl="1"/>
            <a:r>
              <a:rPr lang="fi-FI" dirty="0"/>
              <a:t>Turvetuotantoalueiden ennallistamista koskeva sidosryhmätilaisuus 11.4.</a:t>
            </a:r>
          </a:p>
          <a:p>
            <a:pPr lvl="1"/>
            <a:r>
              <a:rPr lang="fi-FI" dirty="0"/>
              <a:t>Webinaari ”Mitä EU:n ennallistamisasetus tarkoittaa maatalousympäristöissä?” 6.5.</a:t>
            </a:r>
          </a:p>
          <a:p>
            <a:pPr lvl="1"/>
            <a:r>
              <a:rPr lang="fi-FI" dirty="0"/>
              <a:t>Maakuntatilaisuudet (Parkano 28.10., Siikalatva 30.10., Suomussalmi 4.11., Tornio 6.11.)</a:t>
            </a:r>
          </a:p>
          <a:p>
            <a:pPr lvl="1"/>
            <a:r>
              <a:rPr lang="fi-FI" dirty="0"/>
              <a:t>Okra-messut 4.-5.7.</a:t>
            </a:r>
          </a:p>
          <a:p>
            <a:r>
              <a:rPr lang="fi-FI" b="1" dirty="0"/>
              <a:t>TR5. Metsäluonto</a:t>
            </a:r>
          </a:p>
          <a:p>
            <a:pPr lvl="1"/>
            <a:r>
              <a:rPr lang="fi-FI" dirty="0"/>
              <a:t>Metsästrategian keskustelutilaisuus: tiedepaneelien dialogi talousmetsien monimuotoisuudesta ja ennallistamisesta 2.4.</a:t>
            </a:r>
          </a:p>
          <a:p>
            <a:pPr lvl="1"/>
            <a:r>
              <a:rPr lang="fi-FI" dirty="0"/>
              <a:t>Webinaari metsänomistajille ja metsäalan toimijoille 4.6. klo 13.30-15.00.</a:t>
            </a:r>
          </a:p>
          <a:p>
            <a:pPr lvl="1"/>
            <a:r>
              <a:rPr lang="fi-FI" dirty="0"/>
              <a:t>Työpaja metsäsidosryhmille syksyllä 2025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FD2B9D-011F-1322-A48F-D46CDFB1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2" name="Kuvan paikkamerkki 7">
            <a:extLst>
              <a:ext uri="{FF2B5EF4-FFF2-40B4-BE49-F238E27FC236}">
                <a16:creationId xmlns:a16="http://schemas.microsoft.com/office/drawing/2014/main" id="{C07F747A-8F2E-FA30-9D55-0E2243D2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b="934"/>
          <a:stretch>
            <a:fillRect/>
          </a:stretch>
        </p:blipFill>
        <p:spPr>
          <a:xfrm>
            <a:off x="0" y="0"/>
            <a:ext cx="219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0754E-C16D-45FE-699D-FC712620A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853" y="136525"/>
            <a:ext cx="9509760" cy="2180907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2"/>
                </a:solidFill>
              </a:rPr>
              <a:t>Kuntien luontotyö:</a:t>
            </a:r>
            <a:r>
              <a:rPr lang="fi-FI" dirty="0"/>
              <a:t> Miten muuten voi seurata valmistelua tai osallistua ennallistamissuunnitelman valmisteluun?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6708DF-FB88-B6E4-F3CB-11C424EF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6640" y="2682557"/>
            <a:ext cx="9027160" cy="417544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Valtioneuvoston Hankeikkuna-sivulle päivitetään kaikkien valmistelevien ryhmien kokousmateriaalit: </a:t>
            </a:r>
            <a:r>
              <a:rPr lang="fi-FI" dirty="0">
                <a:hlinkClick r:id="rId2"/>
              </a:rPr>
              <a:t>https://valtioneuvosto.fi/hanke?tunnus=YM055:00/2024</a:t>
            </a:r>
            <a:r>
              <a:rPr lang="fi-FI" dirty="0"/>
              <a:t>, </a:t>
            </a:r>
            <a:r>
              <a:rPr lang="fi-FI" dirty="0">
                <a:hlinkClick r:id="rId2"/>
              </a:rPr>
              <a:t>Kansallisen ennallistamissuunnitelman laatiminen - Valtioneuvosto</a:t>
            </a:r>
            <a:endParaRPr lang="fi-FI" dirty="0"/>
          </a:p>
          <a:p>
            <a:r>
              <a:rPr lang="fi-FI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Maa- ja metsätalousministeriön verkkosivuilla yleistietoa ennallistamisasetuksesta:</a:t>
            </a:r>
            <a:br>
              <a:rPr lang="fi-FI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EU:n ennallistamisasetus - Maa- ja metsätalousministeriö</a:t>
            </a:r>
            <a:endParaRPr lang="fi-FI" sz="2400" dirty="0">
              <a:solidFill>
                <a:srgbClr val="0070C0"/>
              </a:solidFill>
            </a:endParaRPr>
          </a:p>
          <a:p>
            <a:r>
              <a:rPr lang="fi-FI" dirty="0"/>
              <a:t>Ympäristöministeriön verkkosivuilla on yleistietoa ennallistamisasetuksesta: </a:t>
            </a:r>
            <a:r>
              <a:rPr lang="fi-FI" dirty="0">
                <a:hlinkClick r:id="rId4"/>
              </a:rPr>
              <a:t>https://ym.fi/ennallistamisasetus</a:t>
            </a:r>
            <a:endParaRPr lang="fi-FI" dirty="0"/>
          </a:p>
          <a:p>
            <a:r>
              <a:rPr lang="fi-FI" dirty="0"/>
              <a:t>EU:n NRR referenssiportaali: </a:t>
            </a:r>
            <a:r>
              <a:rPr lang="fi-FI" dirty="0">
                <a:hlinkClick r:id="rId5"/>
              </a:rPr>
              <a:t>https://biodiversity.europa.eu/europes-biodiversity/nature-restoration/reference-portal-for-nature-restoration-regulation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9469528-512D-E1D2-D46C-9659B3DFD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n paikkamerkki 7">
            <a:extLst>
              <a:ext uri="{FF2B5EF4-FFF2-40B4-BE49-F238E27FC236}">
                <a16:creationId xmlns:a16="http://schemas.microsoft.com/office/drawing/2014/main" id="{FCE5CD33-0499-92C4-8F07-ABFCAEFDE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MM_varipaletti">
      <a:dk1>
        <a:srgbClr val="000000"/>
      </a:dk1>
      <a:lt1>
        <a:srgbClr val="FFFFFF"/>
      </a:lt1>
      <a:dk2>
        <a:srgbClr val="002F5B"/>
      </a:dk2>
      <a:lt2>
        <a:srgbClr val="13A538"/>
      </a:lt2>
      <a:accent1>
        <a:srgbClr val="004982"/>
      </a:accent1>
      <a:accent2>
        <a:srgbClr val="89BD24"/>
      </a:accent2>
      <a:accent3>
        <a:srgbClr val="0061A7"/>
      </a:accent3>
      <a:accent4>
        <a:srgbClr val="13A538"/>
      </a:accent4>
      <a:accent5>
        <a:srgbClr val="D3D800"/>
      </a:accent5>
      <a:accent6>
        <a:srgbClr val="008F8B"/>
      </a:accent6>
      <a:hlink>
        <a:srgbClr val="0074BD"/>
      </a:hlink>
      <a:folHlink>
        <a:srgbClr val="0074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649de8-605c-4f49-8338-3d129aae1519" xsi:nil="true"/>
    <lcf76f155ced4ddcb4097134ff3c332f xmlns="11a33d23-757b-426e-8981-10ffb5319e5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BEBD93E2071B449B0F0D5E23138C8A7" ma:contentTypeVersion="13" ma:contentTypeDescription="Luo uusi asiakirja." ma:contentTypeScope="" ma:versionID="92687620e3da7f81d8ba1495f9566e12">
  <xsd:schema xmlns:xsd="http://www.w3.org/2001/XMLSchema" xmlns:xs="http://www.w3.org/2001/XMLSchema" xmlns:p="http://schemas.microsoft.com/office/2006/metadata/properties" xmlns:ns2="11a33d23-757b-426e-8981-10ffb5319e51" xmlns:ns3="e7649de8-605c-4f49-8338-3d129aae1519" targetNamespace="http://schemas.microsoft.com/office/2006/metadata/properties" ma:root="true" ma:fieldsID="5a608f8b3af1a45be436a21b9c78da05" ns2:_="" ns3:_="">
    <xsd:import namespace="11a33d23-757b-426e-8981-10ffb5319e51"/>
    <xsd:import namespace="e7649de8-605c-4f49-8338-3d129aae15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33d23-757b-426e-8981-10ffb5319e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ecfe813c-4066-4bef-b87d-398c4f4d93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649de8-605c-4f49-8338-3d129aae151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8c8cb1d-373e-4b7a-b3dc-a0f59b9e703e}" ma:internalName="TaxCatchAll" ma:showField="CatchAllData" ma:web="e7649de8-605c-4f49-8338-3d129aae15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500EA9-7A1F-448C-A985-4342AC65F94E}">
  <ds:schemaRefs>
    <ds:schemaRef ds:uri="http://schemas.microsoft.com/office/2006/metadata/properties"/>
    <ds:schemaRef ds:uri="http://schemas.microsoft.com/office/infopath/2007/PartnerControls"/>
    <ds:schemaRef ds:uri="e7649de8-605c-4f49-8338-3d129aae1519"/>
    <ds:schemaRef ds:uri="11a33d23-757b-426e-8981-10ffb5319e51"/>
  </ds:schemaRefs>
</ds:datastoreItem>
</file>

<file path=customXml/itemProps2.xml><?xml version="1.0" encoding="utf-8"?>
<ds:datastoreItem xmlns:ds="http://schemas.openxmlformats.org/officeDocument/2006/customXml" ds:itemID="{C732A93C-7434-4ACD-9497-D19CDB8772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a33d23-757b-426e-8981-10ffb5319e51"/>
    <ds:schemaRef ds:uri="e7649de8-605c-4f49-8338-3d129aae15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D429EB-49A0-4DC0-9422-86B18EB971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32674</TotalTime>
  <Words>1382</Words>
  <Application>Microsoft Office PowerPoint</Application>
  <PresentationFormat>Laajakuva</PresentationFormat>
  <Paragraphs>130</Paragraphs>
  <Slides>21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34" baseType="lpstr">
      <vt:lpstr>Arial</vt:lpstr>
      <vt:lpstr>Arial Regular</vt:lpstr>
      <vt:lpstr>Barlow</vt:lpstr>
      <vt:lpstr>Calibri</vt:lpstr>
      <vt:lpstr>Gelion-Bold</vt:lpstr>
      <vt:lpstr>Helvetica Neue</vt:lpstr>
      <vt:lpstr>Libre Franklin</vt:lpstr>
      <vt:lpstr>Montserrat</vt:lpstr>
      <vt:lpstr>Montserrat ExtraBold</vt:lpstr>
      <vt:lpstr>myriad-pro</vt:lpstr>
      <vt:lpstr>myriad-pro-condensed</vt:lpstr>
      <vt:lpstr>Wingdings</vt:lpstr>
      <vt:lpstr>Office Theme</vt:lpstr>
      <vt:lpstr>Maa- ja metsätalousministeriön kuulumiset Mistä puhumme, kun puhumme kuntien luontotyöstä?</vt:lpstr>
      <vt:lpstr>   Kuntien luontotyö ja MMM – esimerkkejä yhteisestä luontotyöstä    Kansallinen ennallistamissuunnitelma Kansallinen metsästrategia Helmi, METSO, Sotka,  sekä NOUSU –ohjelmat Alueelliset LUMO-ohjelmat Vieraslajien torjunta </vt:lpstr>
      <vt:lpstr>PowerPoint-esitys</vt:lpstr>
      <vt:lpstr>PowerPoint-esitys</vt:lpstr>
      <vt:lpstr>PowerPoint-esitys</vt:lpstr>
      <vt:lpstr>Ennallistamissuunnitelman työ käynnissä</vt:lpstr>
      <vt:lpstr>Kuntien luontotyö: Sidosryhmäyhteistyö </vt:lpstr>
      <vt:lpstr>PowerPoint-esitys</vt:lpstr>
      <vt:lpstr>Kuntien luontotyö: Miten muuten voi seurata valmistelua tai osallistua ennallistamissuunnitelman valmisteluun?</vt:lpstr>
      <vt:lpstr>Kuntien luontotyö:  Kansallisen metsästrategian 2035 jalkauttaminen aluetasolla </vt:lpstr>
      <vt:lpstr>PowerPoint-esitys</vt:lpstr>
      <vt:lpstr>Kuntien luontotyö: Elonkirjoa talousmetsissä - käynnissä olevat hankkeet vuonna 2025</vt:lpstr>
      <vt:lpstr>Kuntien luontotyö: Raakun ja muiden  suojeltujen lajien esiintymispaikkojen turvaaminen</vt:lpstr>
      <vt:lpstr>Kuntien luontotyö:  METSO-ohjelmalla turvataan metsien monimuotoisuutta </vt:lpstr>
      <vt:lpstr>Kuntien luontotyö:  Helmi-ohjelma vahvistaa luonnon moni­muotoisuutta </vt:lpstr>
      <vt:lpstr>PowerPoint-esitys</vt:lpstr>
      <vt:lpstr>Kuntien luontotyö:  NOUSU-ohjelma elvyttää vaelluskalakantoja </vt:lpstr>
      <vt:lpstr>PowerPoint-esitys</vt:lpstr>
      <vt:lpstr>Kuntien luontotyö: Alueelliset LUMO-ohjelmat</vt:lpstr>
      <vt:lpstr>Kuntien luontotyö:  Ajankohtaisimmat vieraslajiasiat 2025</vt:lpstr>
      <vt:lpstr>Lisätietoa: Maa- ja metsätalousministeriö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Paavilainen Päivi</cp:lastModifiedBy>
  <cp:revision>705</cp:revision>
  <cp:lastPrinted>2025-05-12T09:05:23Z</cp:lastPrinted>
  <dcterms:created xsi:type="dcterms:W3CDTF">2018-09-25T15:50:35Z</dcterms:created>
  <dcterms:modified xsi:type="dcterms:W3CDTF">2025-05-13T11:27:56Z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0x0101006BEBD93E2071B449B0F0D5E23138C8A7</vt:lpwstr>
  </property>
</Properties>
</file>